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847748"/>
            <a:ext cx="11398977" cy="303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11"/>
              </a:lnSpc>
            </a:pPr>
            <a:r>
              <a:rPr lang="en-US" sz="13425">
                <a:solidFill>
                  <a:srgbClr val="FFFFFF"/>
                </a:solidFill>
                <a:latin typeface="Source Sans Pro Bold"/>
              </a:rPr>
              <a:t>Onion</a:t>
            </a:r>
          </a:p>
          <a:p>
            <a:pPr>
              <a:lnSpc>
                <a:spcPts val="11411"/>
              </a:lnSpc>
            </a:pPr>
            <a:r>
              <a:rPr lang="en-US" sz="13425">
                <a:solidFill>
                  <a:srgbClr val="FFFFFF"/>
                </a:solidFill>
                <a:latin typeface="Source Sans Pro Bold"/>
              </a:rPr>
              <a:t>Architecture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645412" y="-4575815"/>
            <a:ext cx="12095712" cy="12668977"/>
          </a:xfrm>
          <a:custGeom>
            <a:avLst/>
            <a:gdLst/>
            <a:ahLst/>
            <a:cxnLst/>
            <a:rect r="r" b="b" t="t" l="l"/>
            <a:pathLst>
              <a:path h="12668977" w="12095712">
                <a:moveTo>
                  <a:pt x="0" y="0"/>
                </a:moveTo>
                <a:lnTo>
                  <a:pt x="12095712" y="0"/>
                </a:lnTo>
                <a:lnTo>
                  <a:pt x="12095712" y="12668977"/>
                </a:lnTo>
                <a:lnTo>
                  <a:pt x="0" y="1266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77" t="0" r="-24144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976329" y="1028700"/>
            <a:ext cx="4282971" cy="404935"/>
          </a:xfrm>
          <a:custGeom>
            <a:avLst/>
            <a:gdLst/>
            <a:ahLst/>
            <a:cxnLst/>
            <a:rect r="r" b="b" t="t" l="l"/>
            <a:pathLst>
              <a:path h="404935" w="4282971">
                <a:moveTo>
                  <a:pt x="4282971" y="0"/>
                </a:moveTo>
                <a:lnTo>
                  <a:pt x="0" y="0"/>
                </a:lnTo>
                <a:lnTo>
                  <a:pt x="0" y="404935"/>
                </a:lnTo>
                <a:lnTo>
                  <a:pt x="4282971" y="404935"/>
                </a:lnTo>
                <a:lnTo>
                  <a:pt x="42829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976329" y="1028700"/>
            <a:ext cx="4282971" cy="404935"/>
          </a:xfrm>
          <a:custGeom>
            <a:avLst/>
            <a:gdLst/>
            <a:ahLst/>
            <a:cxnLst/>
            <a:rect r="r" b="b" t="t" l="l"/>
            <a:pathLst>
              <a:path h="404935" w="4282971">
                <a:moveTo>
                  <a:pt x="4282971" y="0"/>
                </a:moveTo>
                <a:lnTo>
                  <a:pt x="0" y="0"/>
                </a:lnTo>
                <a:lnTo>
                  <a:pt x="0" y="404935"/>
                </a:lnTo>
                <a:lnTo>
                  <a:pt x="4282971" y="404935"/>
                </a:lnTo>
                <a:lnTo>
                  <a:pt x="42829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33859" y="1714500"/>
            <a:ext cx="16589929" cy="13996768"/>
          </a:xfrm>
          <a:custGeom>
            <a:avLst/>
            <a:gdLst/>
            <a:ahLst/>
            <a:cxnLst/>
            <a:rect r="r" b="b" t="t" l="l"/>
            <a:pathLst>
              <a:path h="13996768" w="16589929">
                <a:moveTo>
                  <a:pt x="0" y="0"/>
                </a:moveTo>
                <a:lnTo>
                  <a:pt x="16589929" y="0"/>
                </a:lnTo>
                <a:lnTo>
                  <a:pt x="16589929" y="13996768"/>
                </a:lnTo>
                <a:lnTo>
                  <a:pt x="0" y="13996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03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967975">
            <a:off x="11570066" y="3743325"/>
            <a:ext cx="10601739" cy="8229600"/>
          </a:xfrm>
          <a:custGeom>
            <a:avLst/>
            <a:gdLst/>
            <a:ahLst/>
            <a:cxnLst/>
            <a:rect r="r" b="b" t="t" l="l"/>
            <a:pathLst>
              <a:path h="8229600" w="10601739">
                <a:moveTo>
                  <a:pt x="0" y="0"/>
                </a:moveTo>
                <a:lnTo>
                  <a:pt x="10601739" y="0"/>
                </a:lnTo>
                <a:lnTo>
                  <a:pt x="10601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71675"/>
            <a:ext cx="5365408" cy="9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8000">
                <a:solidFill>
                  <a:srgbClr val="FFFFFF"/>
                </a:solidFill>
                <a:latin typeface="Source Sans Pro Bold"/>
              </a:rPr>
              <a:t>Integrantes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9513" y="3971925"/>
            <a:ext cx="6104345" cy="33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1 - ADAUTO PAES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2 - EDUARDO KIM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3 - JULIANO FREITAS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4 - LETÍCIA BORTNIK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5 - RENÊ CESAR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6 - WALTER TELES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976329" y="1028700"/>
            <a:ext cx="4282971" cy="404935"/>
          </a:xfrm>
          <a:custGeom>
            <a:avLst/>
            <a:gdLst/>
            <a:ahLst/>
            <a:cxnLst/>
            <a:rect r="r" b="b" t="t" l="l"/>
            <a:pathLst>
              <a:path h="404935" w="4282971">
                <a:moveTo>
                  <a:pt x="4282971" y="0"/>
                </a:moveTo>
                <a:lnTo>
                  <a:pt x="0" y="0"/>
                </a:lnTo>
                <a:lnTo>
                  <a:pt x="0" y="404935"/>
                </a:lnTo>
                <a:lnTo>
                  <a:pt x="4282971" y="404935"/>
                </a:lnTo>
                <a:lnTo>
                  <a:pt x="42829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33859" y="1714500"/>
            <a:ext cx="16589929" cy="13996768"/>
          </a:xfrm>
          <a:custGeom>
            <a:avLst/>
            <a:gdLst/>
            <a:ahLst/>
            <a:cxnLst/>
            <a:rect r="r" b="b" t="t" l="l"/>
            <a:pathLst>
              <a:path h="13996768" w="16589929">
                <a:moveTo>
                  <a:pt x="0" y="0"/>
                </a:moveTo>
                <a:lnTo>
                  <a:pt x="16589929" y="0"/>
                </a:lnTo>
                <a:lnTo>
                  <a:pt x="16589929" y="13996768"/>
                </a:lnTo>
                <a:lnTo>
                  <a:pt x="0" y="13996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03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967975">
            <a:off x="11570066" y="3743325"/>
            <a:ext cx="10601739" cy="8229600"/>
          </a:xfrm>
          <a:custGeom>
            <a:avLst/>
            <a:gdLst/>
            <a:ahLst/>
            <a:cxnLst/>
            <a:rect r="r" b="b" t="t" l="l"/>
            <a:pathLst>
              <a:path h="8229600" w="10601739">
                <a:moveTo>
                  <a:pt x="0" y="0"/>
                </a:moveTo>
                <a:lnTo>
                  <a:pt x="10601739" y="0"/>
                </a:lnTo>
                <a:lnTo>
                  <a:pt x="10601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71675"/>
            <a:ext cx="4734199" cy="9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8000">
                <a:solidFill>
                  <a:srgbClr val="FFFFFF"/>
                </a:solidFill>
                <a:latin typeface="Source Sans Pro Bold"/>
              </a:rPr>
              <a:t>Sumário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9513" y="3971925"/>
            <a:ext cx="6104345" cy="444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3. ORIGEM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4. OBJETIVO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5. FUNCIONAMENTO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6. PRINCÍPIOS DA ARQUITETURA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7. DEFINIÇÕES DA ARQUITETURA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8. VANTAGENS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9. DESVANTAGENS</a:t>
            </a:r>
          </a:p>
          <a:p>
            <a:pPr>
              <a:lnSpc>
                <a:spcPts val="4499"/>
              </a:lnSpc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10. INTEGRANTES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98046">
            <a:off x="5773404" y="1526225"/>
            <a:ext cx="18742457" cy="13971688"/>
          </a:xfrm>
          <a:custGeom>
            <a:avLst/>
            <a:gdLst/>
            <a:ahLst/>
            <a:cxnLst/>
            <a:rect r="r" b="b" t="t" l="l"/>
            <a:pathLst>
              <a:path h="13971688" w="18742457">
                <a:moveTo>
                  <a:pt x="0" y="0"/>
                </a:moveTo>
                <a:lnTo>
                  <a:pt x="18742457" y="0"/>
                </a:lnTo>
                <a:lnTo>
                  <a:pt x="18742457" y="13971688"/>
                </a:lnTo>
                <a:lnTo>
                  <a:pt x="0" y="1397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-966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403056"/>
            <a:ext cx="747276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CRIADO POR JEFFREY PALERMO EM 2008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59615" y="1285875"/>
            <a:ext cx="3368769" cy="9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8000">
                <a:solidFill>
                  <a:srgbClr val="FFFFFF"/>
                </a:solidFill>
                <a:latin typeface="Source Sans Pro Bold"/>
              </a:rPr>
              <a:t>Origem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014584" y="3073796"/>
            <a:ext cx="5438273" cy="5438273"/>
          </a:xfrm>
          <a:custGeom>
            <a:avLst/>
            <a:gdLst/>
            <a:ahLst/>
            <a:cxnLst/>
            <a:rect r="r" b="b" t="t" l="l"/>
            <a:pathLst>
              <a:path h="5438273" w="5438273">
                <a:moveTo>
                  <a:pt x="0" y="0"/>
                </a:moveTo>
                <a:lnTo>
                  <a:pt x="5438273" y="0"/>
                </a:lnTo>
                <a:lnTo>
                  <a:pt x="5438273" y="5438273"/>
                </a:lnTo>
                <a:lnTo>
                  <a:pt x="0" y="5438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9513" y="4112653"/>
            <a:ext cx="747276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BASEADO NO PRINCÍPIO DA INVERSÃO DE CONTROLE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379478"/>
            <a:ext cx="7472769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CAMADAS CONCÊNTRICAS QUE SE INTERCONECTAM EM DIREÇÃO AO DOMÍNIO DA APLICAÇÃO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208278"/>
            <a:ext cx="747276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FORNECE UMA MELHOR TESTABILIDADE, MANUNTENÇÃO E CONFIABILIDADE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391650"/>
            <a:ext cx="557841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9"/>
              </a:lnSpc>
            </a:pPr>
            <a:r>
              <a:rPr lang="en-US" sz="3999">
                <a:solidFill>
                  <a:srgbClr val="FFFFFF"/>
                </a:solidFill>
                <a:latin typeface="Source Sans Pro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98046">
            <a:off x="5773404" y="1526225"/>
            <a:ext cx="18742457" cy="13971688"/>
          </a:xfrm>
          <a:custGeom>
            <a:avLst/>
            <a:gdLst/>
            <a:ahLst/>
            <a:cxnLst/>
            <a:rect r="r" b="b" t="t" l="l"/>
            <a:pathLst>
              <a:path h="13971688" w="18742457">
                <a:moveTo>
                  <a:pt x="0" y="0"/>
                </a:moveTo>
                <a:lnTo>
                  <a:pt x="18742457" y="0"/>
                </a:lnTo>
                <a:lnTo>
                  <a:pt x="18742457" y="13971688"/>
                </a:lnTo>
                <a:lnTo>
                  <a:pt x="0" y="1397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-966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91753" y="4564628"/>
            <a:ext cx="2155127" cy="4114800"/>
          </a:xfrm>
          <a:custGeom>
            <a:avLst/>
            <a:gdLst/>
            <a:ahLst/>
            <a:cxnLst/>
            <a:rect r="r" b="b" t="t" l="l"/>
            <a:pathLst>
              <a:path h="4114800" w="2155127">
                <a:moveTo>
                  <a:pt x="0" y="0"/>
                </a:moveTo>
                <a:lnTo>
                  <a:pt x="2155127" y="0"/>
                </a:lnTo>
                <a:lnTo>
                  <a:pt x="21551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53689" y="1285875"/>
            <a:ext cx="3980622" cy="9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8000">
                <a:solidFill>
                  <a:srgbClr val="FFFFFF"/>
                </a:solidFill>
                <a:latin typeface="Source Sans Pro Bold"/>
              </a:rPr>
              <a:t>Objetivo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4434" y="2531549"/>
            <a:ext cx="1415913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Source Sans Pro"/>
              </a:rPr>
              <a:t>FORNECER UMA SOLUÇÃO PARA OS PROBLEMAS ENCONTRADOS NA ARQUITETURA EM CAMADAS TRADICIONAL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391650"/>
            <a:ext cx="557841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9"/>
              </a:lnSpc>
            </a:pPr>
            <a:r>
              <a:rPr lang="en-US" sz="3999">
                <a:solidFill>
                  <a:srgbClr val="FFFFFF"/>
                </a:solidFill>
                <a:latin typeface="Source Sans Pro Bold"/>
              </a:rPr>
              <a:t>04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022136" y="4477999"/>
            <a:ext cx="4201430" cy="4201430"/>
            <a:chOff x="0" y="0"/>
            <a:chExt cx="5601906" cy="56019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01906" cy="5601906"/>
            </a:xfrm>
            <a:custGeom>
              <a:avLst/>
              <a:gdLst/>
              <a:ahLst/>
              <a:cxnLst/>
              <a:rect r="r" b="b" t="t" l="l"/>
              <a:pathLst>
                <a:path h="5601906" w="5601906">
                  <a:moveTo>
                    <a:pt x="0" y="0"/>
                  </a:moveTo>
                  <a:lnTo>
                    <a:pt x="5601906" y="0"/>
                  </a:lnTo>
                  <a:lnTo>
                    <a:pt x="5601906" y="5601906"/>
                  </a:lnTo>
                  <a:lnTo>
                    <a:pt x="0" y="5601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72725" y="572725"/>
              <a:ext cx="4456457" cy="4456457"/>
            </a:xfrm>
            <a:custGeom>
              <a:avLst/>
              <a:gdLst/>
              <a:ahLst/>
              <a:cxnLst/>
              <a:rect r="r" b="b" t="t" l="l"/>
              <a:pathLst>
                <a:path h="4456457" w="4456457">
                  <a:moveTo>
                    <a:pt x="0" y="0"/>
                  </a:moveTo>
                  <a:lnTo>
                    <a:pt x="4456457" y="0"/>
                  </a:lnTo>
                  <a:lnTo>
                    <a:pt x="4456457" y="4456457"/>
                  </a:lnTo>
                  <a:lnTo>
                    <a:pt x="0" y="4456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83177" y="1183177"/>
              <a:ext cx="3235553" cy="3235553"/>
            </a:xfrm>
            <a:custGeom>
              <a:avLst/>
              <a:gdLst/>
              <a:ahLst/>
              <a:cxnLst/>
              <a:rect r="r" b="b" t="t" l="l"/>
              <a:pathLst>
                <a:path h="3235553" w="3235553">
                  <a:moveTo>
                    <a:pt x="0" y="0"/>
                  </a:moveTo>
                  <a:lnTo>
                    <a:pt x="3235553" y="0"/>
                  </a:lnTo>
                  <a:lnTo>
                    <a:pt x="3235553" y="3235553"/>
                  </a:lnTo>
                  <a:lnTo>
                    <a:pt x="0" y="3235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799556" y="1799556"/>
              <a:ext cx="2002795" cy="2002795"/>
            </a:xfrm>
            <a:custGeom>
              <a:avLst/>
              <a:gdLst/>
              <a:ahLst/>
              <a:cxnLst/>
              <a:rect r="r" b="b" t="t" l="l"/>
              <a:pathLst>
                <a:path h="2002795" w="2002795">
                  <a:moveTo>
                    <a:pt x="0" y="0"/>
                  </a:moveTo>
                  <a:lnTo>
                    <a:pt x="2002795" y="0"/>
                  </a:lnTo>
                  <a:lnTo>
                    <a:pt x="2002795" y="2002795"/>
                  </a:lnTo>
                  <a:lnTo>
                    <a:pt x="0" y="2002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423562" y="2466361"/>
              <a:ext cx="754782" cy="511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96"/>
                </a:lnSpc>
              </a:pPr>
              <a:r>
                <a:rPr lang="en-US" sz="1140">
                  <a:solidFill>
                    <a:srgbClr val="000000"/>
                  </a:solidFill>
                  <a:latin typeface="Open Sans Bold"/>
                </a:rPr>
                <a:t>Domain</a:t>
              </a:r>
            </a:p>
            <a:p>
              <a:pPr algn="ctr">
                <a:lnSpc>
                  <a:spcPts val="1596"/>
                </a:lnSpc>
              </a:pPr>
              <a:r>
                <a:rPr lang="en-US" sz="1140">
                  <a:solidFill>
                    <a:srgbClr val="000000"/>
                  </a:solidFill>
                  <a:latin typeface="Open Sans Bold"/>
                </a:rPr>
                <a:t>Entities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829404" y="1384047"/>
              <a:ext cx="1943098" cy="565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96"/>
                </a:lnSpc>
              </a:pPr>
              <a:r>
                <a:rPr lang="en-US" sz="1140">
                  <a:solidFill>
                    <a:srgbClr val="000000"/>
                  </a:solidFill>
                  <a:latin typeface="Open Sans Bold"/>
                </a:rPr>
                <a:t>Repository Interface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968926" y="731739"/>
              <a:ext cx="1664054" cy="399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96"/>
                </a:lnSpc>
              </a:pPr>
              <a:r>
                <a:rPr lang="en-US" sz="1140">
                  <a:solidFill>
                    <a:srgbClr val="000000"/>
                  </a:solidFill>
                  <a:latin typeface="Open Sans Bold"/>
                </a:rPr>
                <a:t>Service Interface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091813" y="150134"/>
              <a:ext cx="1418280" cy="33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96"/>
                </a:lnSpc>
              </a:pPr>
              <a:r>
                <a:rPr lang="en-US" sz="1140">
                  <a:solidFill>
                    <a:srgbClr val="000000"/>
                  </a:solidFill>
                  <a:latin typeface="Open Sans Bold"/>
                </a:rPr>
                <a:t>Infrastructure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99328" y="2675540"/>
              <a:ext cx="210047" cy="2413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96"/>
                </a:lnSpc>
              </a:pPr>
              <a:r>
                <a:rPr lang="en-US" sz="1140">
                  <a:solidFill>
                    <a:srgbClr val="000000"/>
                  </a:solidFill>
                  <a:latin typeface="Open Sans Bold"/>
                </a:rPr>
                <a:t>UI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143016" y="2675540"/>
              <a:ext cx="415870" cy="2413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96"/>
                </a:lnSpc>
              </a:pPr>
              <a:r>
                <a:rPr lang="en-US" sz="1140">
                  <a:solidFill>
                    <a:srgbClr val="000000"/>
                  </a:solidFill>
                  <a:latin typeface="Open Sans Bold"/>
                </a:rPr>
                <a:t>WCF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5400000">
              <a:off x="2659387" y="1759520"/>
              <a:ext cx="283132" cy="118915"/>
            </a:xfrm>
            <a:custGeom>
              <a:avLst/>
              <a:gdLst/>
              <a:ahLst/>
              <a:cxnLst/>
              <a:rect r="r" b="b" t="t" l="l"/>
              <a:pathLst>
                <a:path h="118915" w="283132">
                  <a:moveTo>
                    <a:pt x="0" y="0"/>
                  </a:moveTo>
                  <a:lnTo>
                    <a:pt x="283132" y="0"/>
                  </a:lnTo>
                  <a:lnTo>
                    <a:pt x="283132" y="118915"/>
                  </a:lnTo>
                  <a:lnTo>
                    <a:pt x="0" y="118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130519" y="5152174"/>
              <a:ext cx="1340869" cy="2413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96"/>
                </a:lnSpc>
              </a:pPr>
              <a:r>
                <a:rPr lang="en-US" sz="1140">
                  <a:solidFill>
                    <a:srgbClr val="000000"/>
                  </a:solidFill>
                  <a:latin typeface="Open Sans Bold"/>
                </a:rPr>
                <a:t>Unit Tests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5400000">
              <a:off x="2659387" y="1136928"/>
              <a:ext cx="283132" cy="118915"/>
            </a:xfrm>
            <a:custGeom>
              <a:avLst/>
              <a:gdLst/>
              <a:ahLst/>
              <a:cxnLst/>
              <a:rect r="r" b="b" t="t" l="l"/>
              <a:pathLst>
                <a:path h="118915" w="283132">
                  <a:moveTo>
                    <a:pt x="0" y="0"/>
                  </a:moveTo>
                  <a:lnTo>
                    <a:pt x="283132" y="0"/>
                  </a:lnTo>
                  <a:lnTo>
                    <a:pt x="283132" y="118916"/>
                  </a:lnTo>
                  <a:lnTo>
                    <a:pt x="0" y="118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5400000">
              <a:off x="2659387" y="515790"/>
              <a:ext cx="283132" cy="118915"/>
            </a:xfrm>
            <a:custGeom>
              <a:avLst/>
              <a:gdLst/>
              <a:ahLst/>
              <a:cxnLst/>
              <a:rect r="r" b="b" t="t" l="l"/>
              <a:pathLst>
                <a:path h="118915" w="283132">
                  <a:moveTo>
                    <a:pt x="0" y="0"/>
                  </a:moveTo>
                  <a:lnTo>
                    <a:pt x="283132" y="0"/>
                  </a:lnTo>
                  <a:lnTo>
                    <a:pt x="283132" y="118915"/>
                  </a:lnTo>
                  <a:lnTo>
                    <a:pt x="0" y="118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35859" y="2741496"/>
              <a:ext cx="283132" cy="118915"/>
            </a:xfrm>
            <a:custGeom>
              <a:avLst/>
              <a:gdLst/>
              <a:ahLst/>
              <a:cxnLst/>
              <a:rect r="r" b="b" t="t" l="l"/>
              <a:pathLst>
                <a:path h="118915" w="283132">
                  <a:moveTo>
                    <a:pt x="0" y="0"/>
                  </a:moveTo>
                  <a:lnTo>
                    <a:pt x="283132" y="0"/>
                  </a:lnTo>
                  <a:lnTo>
                    <a:pt x="283132" y="118915"/>
                  </a:lnTo>
                  <a:lnTo>
                    <a:pt x="0" y="118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5400000">
              <a:off x="2659387" y="4960676"/>
              <a:ext cx="283132" cy="118915"/>
            </a:xfrm>
            <a:custGeom>
              <a:avLst/>
              <a:gdLst/>
              <a:ahLst/>
              <a:cxnLst/>
              <a:rect r="r" b="b" t="t" l="l"/>
              <a:pathLst>
                <a:path h="118915" w="283132">
                  <a:moveTo>
                    <a:pt x="0" y="0"/>
                  </a:moveTo>
                  <a:lnTo>
                    <a:pt x="283132" y="0"/>
                  </a:lnTo>
                  <a:lnTo>
                    <a:pt x="283132" y="118915"/>
                  </a:lnTo>
                  <a:lnTo>
                    <a:pt x="0" y="118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10800000">
              <a:off x="4821190" y="2741496"/>
              <a:ext cx="283132" cy="118915"/>
            </a:xfrm>
            <a:custGeom>
              <a:avLst/>
              <a:gdLst/>
              <a:ahLst/>
              <a:cxnLst/>
              <a:rect r="r" b="b" t="t" l="l"/>
              <a:pathLst>
                <a:path h="118915" w="283132">
                  <a:moveTo>
                    <a:pt x="0" y="0"/>
                  </a:moveTo>
                  <a:lnTo>
                    <a:pt x="283131" y="0"/>
                  </a:lnTo>
                  <a:lnTo>
                    <a:pt x="283131" y="118915"/>
                  </a:lnTo>
                  <a:lnTo>
                    <a:pt x="0" y="118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482015" y="4477999"/>
            <a:ext cx="4634482" cy="4201430"/>
            <a:chOff x="0" y="0"/>
            <a:chExt cx="6179309" cy="560190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985747"/>
              <a:ext cx="4236112" cy="1059988"/>
              <a:chOff x="0" y="0"/>
              <a:chExt cx="812800" cy="20338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203384"/>
              </a:xfrm>
              <a:custGeom>
                <a:avLst/>
                <a:gdLst/>
                <a:ahLst/>
                <a:cxnLst/>
                <a:rect r="r" b="b" t="t" l="l"/>
                <a:pathLst>
                  <a:path h="203384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3384"/>
                    </a:lnTo>
                    <a:lnTo>
                      <a:pt x="0" y="203384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28575"/>
                <a:ext cx="812800" cy="1748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9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890388" y="1341269"/>
              <a:ext cx="455336" cy="425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27"/>
                </a:lnSpc>
              </a:pPr>
              <a:r>
                <a:rPr lang="en-US" sz="2502">
                  <a:solidFill>
                    <a:srgbClr val="000000"/>
                  </a:solidFill>
                  <a:latin typeface="Source Sans Pro Bold"/>
                </a:rPr>
                <a:t>UI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2762837"/>
              <a:ext cx="4236112" cy="1059988"/>
              <a:chOff x="0" y="0"/>
              <a:chExt cx="812800" cy="20338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203384"/>
              </a:xfrm>
              <a:custGeom>
                <a:avLst/>
                <a:gdLst/>
                <a:ahLst/>
                <a:cxnLst/>
                <a:rect r="r" b="b" t="t" l="l"/>
                <a:pathLst>
                  <a:path h="203384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3384"/>
                    </a:lnTo>
                    <a:lnTo>
                      <a:pt x="0" y="203384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28575"/>
                <a:ext cx="812800" cy="1748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9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751825" y="3119355"/>
              <a:ext cx="2732462" cy="425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27"/>
                </a:lnSpc>
              </a:pPr>
              <a:r>
                <a:rPr lang="en-US" sz="2502">
                  <a:solidFill>
                    <a:srgbClr val="000000"/>
                  </a:solidFill>
                  <a:latin typeface="Source Sans Pro Bold"/>
                </a:rPr>
                <a:t>Business Logic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0" y="4541918"/>
              <a:ext cx="4236112" cy="1059988"/>
              <a:chOff x="0" y="0"/>
              <a:chExt cx="812800" cy="20338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203384"/>
              </a:xfrm>
              <a:custGeom>
                <a:avLst/>
                <a:gdLst/>
                <a:ahLst/>
                <a:cxnLst/>
                <a:rect r="r" b="b" t="t" l="l"/>
                <a:pathLst>
                  <a:path h="203384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3384"/>
                    </a:lnTo>
                    <a:lnTo>
                      <a:pt x="0" y="203384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28575"/>
                <a:ext cx="812800" cy="1748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90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018515" y="4897440"/>
              <a:ext cx="2199081" cy="425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27"/>
                </a:lnSpc>
              </a:pPr>
              <a:r>
                <a:rPr lang="en-US" sz="2502">
                  <a:solidFill>
                    <a:srgbClr val="000000"/>
                  </a:solidFill>
                  <a:latin typeface="Source Sans Pro Bold"/>
                </a:rPr>
                <a:t>Data Access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-5400000">
              <a:off x="3341235" y="2763832"/>
              <a:ext cx="4616160" cy="1059988"/>
              <a:chOff x="0" y="0"/>
              <a:chExt cx="885721" cy="20338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85721" cy="203384"/>
              </a:xfrm>
              <a:custGeom>
                <a:avLst/>
                <a:gdLst/>
                <a:ahLst/>
                <a:cxnLst/>
                <a:rect r="r" b="b" t="t" l="l"/>
                <a:pathLst>
                  <a:path h="203384" w="885721">
                    <a:moveTo>
                      <a:pt x="0" y="0"/>
                    </a:moveTo>
                    <a:lnTo>
                      <a:pt x="885721" y="0"/>
                    </a:lnTo>
                    <a:lnTo>
                      <a:pt x="885721" y="203384"/>
                    </a:lnTo>
                    <a:lnTo>
                      <a:pt x="0" y="203384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28575"/>
                <a:ext cx="885721" cy="1748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90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-5400000">
              <a:off x="4321183" y="3080259"/>
              <a:ext cx="2732462" cy="425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27"/>
                </a:lnSpc>
              </a:pPr>
              <a:r>
                <a:rPr lang="en-US" sz="2502">
                  <a:solidFill>
                    <a:srgbClr val="000000"/>
                  </a:solidFill>
                  <a:latin typeface="Source Sans Pro Bold"/>
                </a:rPr>
                <a:t>Infrastructure</a:t>
              </a:r>
            </a:p>
          </p:txBody>
        </p:sp>
        <p:sp>
          <p:nvSpPr>
            <p:cNvPr name="Freeform 42" id="42"/>
            <p:cNvSpPr/>
            <p:nvPr/>
          </p:nvSpPr>
          <p:spPr>
            <a:xfrm flipH="false" flipV="false" rot="0">
              <a:off x="1934574" y="2103944"/>
              <a:ext cx="366963" cy="600684"/>
            </a:xfrm>
            <a:custGeom>
              <a:avLst/>
              <a:gdLst/>
              <a:ahLst/>
              <a:cxnLst/>
              <a:rect r="r" b="b" t="t" l="l"/>
              <a:pathLst>
                <a:path h="600684" w="366963">
                  <a:moveTo>
                    <a:pt x="0" y="0"/>
                  </a:moveTo>
                  <a:lnTo>
                    <a:pt x="366964" y="0"/>
                  </a:lnTo>
                  <a:lnTo>
                    <a:pt x="366964" y="600684"/>
                  </a:lnTo>
                  <a:lnTo>
                    <a:pt x="0" y="600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0" y="76200"/>
              <a:ext cx="6179309" cy="43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27"/>
                </a:lnSpc>
              </a:pPr>
              <a:r>
                <a:rPr lang="en-US" sz="2502">
                  <a:solidFill>
                    <a:srgbClr val="FFFFFF"/>
                  </a:solidFill>
                  <a:latin typeface="Source Sans Pro Bold"/>
                </a:rPr>
                <a:t>Traditional Layered Architecture</a:t>
              </a:r>
            </a:p>
          </p:txBody>
        </p:sp>
        <p:sp>
          <p:nvSpPr>
            <p:cNvPr name="Freeform 44" id="44"/>
            <p:cNvSpPr/>
            <p:nvPr/>
          </p:nvSpPr>
          <p:spPr>
            <a:xfrm flipH="false" flipV="false" rot="0">
              <a:off x="1934574" y="3875123"/>
              <a:ext cx="366963" cy="600684"/>
            </a:xfrm>
            <a:custGeom>
              <a:avLst/>
              <a:gdLst/>
              <a:ahLst/>
              <a:cxnLst/>
              <a:rect r="r" b="b" t="t" l="l"/>
              <a:pathLst>
                <a:path h="600684" w="366963">
                  <a:moveTo>
                    <a:pt x="0" y="0"/>
                  </a:moveTo>
                  <a:lnTo>
                    <a:pt x="366964" y="0"/>
                  </a:lnTo>
                  <a:lnTo>
                    <a:pt x="366964" y="600684"/>
                  </a:lnTo>
                  <a:lnTo>
                    <a:pt x="0" y="600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-5400000">
              <a:off x="4494234" y="1215399"/>
              <a:ext cx="366963" cy="600684"/>
            </a:xfrm>
            <a:custGeom>
              <a:avLst/>
              <a:gdLst/>
              <a:ahLst/>
              <a:cxnLst/>
              <a:rect r="r" b="b" t="t" l="l"/>
              <a:pathLst>
                <a:path h="600684" w="366963">
                  <a:moveTo>
                    <a:pt x="0" y="0"/>
                  </a:moveTo>
                  <a:lnTo>
                    <a:pt x="366964" y="0"/>
                  </a:lnTo>
                  <a:lnTo>
                    <a:pt x="366964" y="600684"/>
                  </a:lnTo>
                  <a:lnTo>
                    <a:pt x="0" y="600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5400000">
              <a:off x="4494234" y="2992489"/>
              <a:ext cx="366963" cy="600684"/>
            </a:xfrm>
            <a:custGeom>
              <a:avLst/>
              <a:gdLst/>
              <a:ahLst/>
              <a:cxnLst/>
              <a:rect r="r" b="b" t="t" l="l"/>
              <a:pathLst>
                <a:path h="600684" w="366963">
                  <a:moveTo>
                    <a:pt x="0" y="0"/>
                  </a:moveTo>
                  <a:lnTo>
                    <a:pt x="366964" y="0"/>
                  </a:lnTo>
                  <a:lnTo>
                    <a:pt x="366964" y="600684"/>
                  </a:lnTo>
                  <a:lnTo>
                    <a:pt x="0" y="600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5400000">
              <a:off x="4494234" y="4771489"/>
              <a:ext cx="366963" cy="600684"/>
            </a:xfrm>
            <a:custGeom>
              <a:avLst/>
              <a:gdLst/>
              <a:ahLst/>
              <a:cxnLst/>
              <a:rect r="r" b="b" t="t" l="l"/>
              <a:pathLst>
                <a:path h="600684" w="366963">
                  <a:moveTo>
                    <a:pt x="0" y="0"/>
                  </a:moveTo>
                  <a:lnTo>
                    <a:pt x="366964" y="0"/>
                  </a:lnTo>
                  <a:lnTo>
                    <a:pt x="366964" y="600685"/>
                  </a:lnTo>
                  <a:lnTo>
                    <a:pt x="0" y="600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98046">
            <a:off x="6135858" y="2272456"/>
            <a:ext cx="18742457" cy="13971688"/>
          </a:xfrm>
          <a:custGeom>
            <a:avLst/>
            <a:gdLst/>
            <a:ahLst/>
            <a:cxnLst/>
            <a:rect r="r" b="b" t="t" l="l"/>
            <a:pathLst>
              <a:path h="13971688" w="18742457">
                <a:moveTo>
                  <a:pt x="0" y="0"/>
                </a:moveTo>
                <a:lnTo>
                  <a:pt x="18742457" y="0"/>
                </a:lnTo>
                <a:lnTo>
                  <a:pt x="18742457" y="13971688"/>
                </a:lnTo>
                <a:lnTo>
                  <a:pt x="0" y="1397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-966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21898" y="1285875"/>
            <a:ext cx="7244204" cy="9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8000">
                <a:solidFill>
                  <a:srgbClr val="FFFFFF"/>
                </a:solidFill>
                <a:latin typeface="Source Sans Pro Bold"/>
              </a:rPr>
              <a:t>Funcionamento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391650"/>
            <a:ext cx="557841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9"/>
              </a:lnSpc>
            </a:pPr>
            <a:r>
              <a:rPr lang="en-US" sz="3999">
                <a:solidFill>
                  <a:srgbClr val="FFFFFF"/>
                </a:solidFill>
                <a:latin typeface="Source Sans Pro Bold"/>
              </a:rPr>
              <a:t>05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808632"/>
            <a:ext cx="3881430" cy="2668411"/>
            <a:chOff x="0" y="0"/>
            <a:chExt cx="1253957" cy="8620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3957" cy="862073"/>
            </a:xfrm>
            <a:custGeom>
              <a:avLst/>
              <a:gdLst/>
              <a:ahLst/>
              <a:cxnLst/>
              <a:rect r="r" b="b" t="t" l="l"/>
              <a:pathLst>
                <a:path h="862073" w="1253957">
                  <a:moveTo>
                    <a:pt x="49865" y="0"/>
                  </a:moveTo>
                  <a:lnTo>
                    <a:pt x="1204092" y="0"/>
                  </a:lnTo>
                  <a:cubicBezTo>
                    <a:pt x="1217317" y="0"/>
                    <a:pt x="1230001" y="5254"/>
                    <a:pt x="1239352" y="14605"/>
                  </a:cubicBezTo>
                  <a:cubicBezTo>
                    <a:pt x="1248704" y="23957"/>
                    <a:pt x="1253957" y="36640"/>
                    <a:pt x="1253957" y="49865"/>
                  </a:cubicBezTo>
                  <a:lnTo>
                    <a:pt x="1253957" y="812207"/>
                  </a:lnTo>
                  <a:cubicBezTo>
                    <a:pt x="1253957" y="839747"/>
                    <a:pt x="1231632" y="862073"/>
                    <a:pt x="1204092" y="862073"/>
                  </a:cubicBezTo>
                  <a:lnTo>
                    <a:pt x="49865" y="862073"/>
                  </a:lnTo>
                  <a:cubicBezTo>
                    <a:pt x="36640" y="862073"/>
                    <a:pt x="23957" y="856819"/>
                    <a:pt x="14605" y="847467"/>
                  </a:cubicBezTo>
                  <a:cubicBezTo>
                    <a:pt x="5254" y="838116"/>
                    <a:pt x="0" y="825432"/>
                    <a:pt x="0" y="812207"/>
                  </a:cubicBezTo>
                  <a:lnTo>
                    <a:pt x="0" y="49865"/>
                  </a:lnTo>
                  <a:cubicBezTo>
                    <a:pt x="0" y="36640"/>
                    <a:pt x="5254" y="23957"/>
                    <a:pt x="14605" y="14605"/>
                  </a:cubicBezTo>
                  <a:cubicBezTo>
                    <a:pt x="23957" y="5254"/>
                    <a:pt x="36640" y="0"/>
                    <a:pt x="498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76200"/>
              <a:ext cx="1253957" cy="785873"/>
            </a:xfrm>
            <a:prstGeom prst="rect">
              <a:avLst/>
            </a:prstGeom>
          </p:spPr>
          <p:txBody>
            <a:bodyPr anchor="ctr" rtlCol="false" tIns="37895" lIns="37895" bIns="37895" rIns="37895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21803" y="4437583"/>
            <a:ext cx="2746880" cy="68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0"/>
              </a:lnSpc>
            </a:pPr>
            <a:r>
              <a:rPr lang="en-US" sz="2445">
                <a:solidFill>
                  <a:srgbClr val="FFFFFF"/>
                </a:solidFill>
                <a:latin typeface="Source Sans Pro"/>
              </a:rPr>
              <a:t>Camada de</a:t>
            </a:r>
          </a:p>
          <a:p>
            <a:pPr>
              <a:lnSpc>
                <a:spcPts val="2690"/>
              </a:lnSpc>
            </a:pPr>
            <a:r>
              <a:rPr lang="en-US" sz="2445">
                <a:solidFill>
                  <a:srgbClr val="FFFFFF"/>
                </a:solidFill>
                <a:latin typeface="Source Sans Pro"/>
              </a:rPr>
              <a:t>Domínio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8242" y="3101509"/>
            <a:ext cx="1820594" cy="158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42"/>
              </a:lnSpc>
            </a:pPr>
            <a:r>
              <a:rPr lang="en-US" sz="13344">
                <a:solidFill>
                  <a:srgbClr val="8C52FF"/>
                </a:solidFill>
                <a:latin typeface="Source Sans Pro Bold"/>
              </a:rPr>
              <a:t>1.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377870" y="2808632"/>
            <a:ext cx="3881430" cy="2668411"/>
            <a:chOff x="0" y="0"/>
            <a:chExt cx="1253957" cy="8620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3957" cy="862073"/>
            </a:xfrm>
            <a:custGeom>
              <a:avLst/>
              <a:gdLst/>
              <a:ahLst/>
              <a:cxnLst/>
              <a:rect r="r" b="b" t="t" l="l"/>
              <a:pathLst>
                <a:path h="862073" w="1253957">
                  <a:moveTo>
                    <a:pt x="49865" y="0"/>
                  </a:moveTo>
                  <a:lnTo>
                    <a:pt x="1204092" y="0"/>
                  </a:lnTo>
                  <a:cubicBezTo>
                    <a:pt x="1217317" y="0"/>
                    <a:pt x="1230001" y="5254"/>
                    <a:pt x="1239352" y="14605"/>
                  </a:cubicBezTo>
                  <a:cubicBezTo>
                    <a:pt x="1248704" y="23957"/>
                    <a:pt x="1253957" y="36640"/>
                    <a:pt x="1253957" y="49865"/>
                  </a:cubicBezTo>
                  <a:lnTo>
                    <a:pt x="1253957" y="812207"/>
                  </a:lnTo>
                  <a:cubicBezTo>
                    <a:pt x="1253957" y="839747"/>
                    <a:pt x="1231632" y="862073"/>
                    <a:pt x="1204092" y="862073"/>
                  </a:cubicBezTo>
                  <a:lnTo>
                    <a:pt x="49865" y="862073"/>
                  </a:lnTo>
                  <a:cubicBezTo>
                    <a:pt x="36640" y="862073"/>
                    <a:pt x="23957" y="856819"/>
                    <a:pt x="14605" y="847467"/>
                  </a:cubicBezTo>
                  <a:cubicBezTo>
                    <a:pt x="5254" y="838116"/>
                    <a:pt x="0" y="825432"/>
                    <a:pt x="0" y="812207"/>
                  </a:cubicBezTo>
                  <a:lnTo>
                    <a:pt x="0" y="49865"/>
                  </a:lnTo>
                  <a:cubicBezTo>
                    <a:pt x="0" y="36640"/>
                    <a:pt x="5254" y="23957"/>
                    <a:pt x="14605" y="14605"/>
                  </a:cubicBezTo>
                  <a:cubicBezTo>
                    <a:pt x="23957" y="5254"/>
                    <a:pt x="36640" y="0"/>
                    <a:pt x="498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76200"/>
              <a:ext cx="1253957" cy="785873"/>
            </a:xfrm>
            <a:prstGeom prst="rect">
              <a:avLst/>
            </a:prstGeom>
          </p:spPr>
          <p:txBody>
            <a:bodyPr anchor="ctr" rtlCol="false" tIns="37895" lIns="37895" bIns="37895" rIns="37895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870973" y="4437583"/>
            <a:ext cx="2746880" cy="68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0"/>
              </a:lnSpc>
            </a:pPr>
            <a:r>
              <a:rPr lang="en-US" sz="2445">
                <a:solidFill>
                  <a:srgbClr val="FFFFFF"/>
                </a:solidFill>
                <a:latin typeface="Source Sans Pro"/>
              </a:rPr>
              <a:t>Camada de</a:t>
            </a:r>
          </a:p>
          <a:p>
            <a:pPr>
              <a:lnSpc>
                <a:spcPts val="2690"/>
              </a:lnSpc>
            </a:pPr>
            <a:r>
              <a:rPr lang="en-US" sz="2445">
                <a:solidFill>
                  <a:srgbClr val="FFFFFF"/>
                </a:solidFill>
                <a:latin typeface="Source Sans Pro"/>
              </a:rPr>
              <a:t>Serviços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27412" y="3101509"/>
            <a:ext cx="1820594" cy="158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42"/>
              </a:lnSpc>
            </a:pPr>
            <a:r>
              <a:rPr lang="en-US" sz="13344">
                <a:solidFill>
                  <a:srgbClr val="8C52FF"/>
                </a:solidFill>
                <a:latin typeface="Source Sans Pro Bold"/>
              </a:rPr>
              <a:t>3.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6050308"/>
            <a:ext cx="3881430" cy="2668411"/>
            <a:chOff x="0" y="0"/>
            <a:chExt cx="1253957" cy="8620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3957" cy="862073"/>
            </a:xfrm>
            <a:custGeom>
              <a:avLst/>
              <a:gdLst/>
              <a:ahLst/>
              <a:cxnLst/>
              <a:rect r="r" b="b" t="t" l="l"/>
              <a:pathLst>
                <a:path h="862073" w="1253957">
                  <a:moveTo>
                    <a:pt x="49865" y="0"/>
                  </a:moveTo>
                  <a:lnTo>
                    <a:pt x="1204092" y="0"/>
                  </a:lnTo>
                  <a:cubicBezTo>
                    <a:pt x="1217317" y="0"/>
                    <a:pt x="1230001" y="5254"/>
                    <a:pt x="1239352" y="14605"/>
                  </a:cubicBezTo>
                  <a:cubicBezTo>
                    <a:pt x="1248704" y="23957"/>
                    <a:pt x="1253957" y="36640"/>
                    <a:pt x="1253957" y="49865"/>
                  </a:cubicBezTo>
                  <a:lnTo>
                    <a:pt x="1253957" y="812207"/>
                  </a:lnTo>
                  <a:cubicBezTo>
                    <a:pt x="1253957" y="839747"/>
                    <a:pt x="1231632" y="862073"/>
                    <a:pt x="1204092" y="862073"/>
                  </a:cubicBezTo>
                  <a:lnTo>
                    <a:pt x="49865" y="862073"/>
                  </a:lnTo>
                  <a:cubicBezTo>
                    <a:pt x="36640" y="862073"/>
                    <a:pt x="23957" y="856819"/>
                    <a:pt x="14605" y="847467"/>
                  </a:cubicBezTo>
                  <a:cubicBezTo>
                    <a:pt x="5254" y="838116"/>
                    <a:pt x="0" y="825432"/>
                    <a:pt x="0" y="812207"/>
                  </a:cubicBezTo>
                  <a:lnTo>
                    <a:pt x="0" y="49865"/>
                  </a:lnTo>
                  <a:cubicBezTo>
                    <a:pt x="0" y="36640"/>
                    <a:pt x="5254" y="23957"/>
                    <a:pt x="14605" y="14605"/>
                  </a:cubicBezTo>
                  <a:cubicBezTo>
                    <a:pt x="23957" y="5254"/>
                    <a:pt x="36640" y="0"/>
                    <a:pt x="498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76200"/>
              <a:ext cx="1253957" cy="785873"/>
            </a:xfrm>
            <a:prstGeom prst="rect">
              <a:avLst/>
            </a:prstGeom>
          </p:spPr>
          <p:txBody>
            <a:bodyPr anchor="ctr" rtlCol="false" tIns="37895" lIns="37895" bIns="37895" rIns="37895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21803" y="7679259"/>
            <a:ext cx="2746880" cy="68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0"/>
              </a:lnSpc>
            </a:pPr>
            <a:r>
              <a:rPr lang="en-US" sz="2445">
                <a:solidFill>
                  <a:srgbClr val="FFFFFF"/>
                </a:solidFill>
                <a:latin typeface="Source Sans Pro"/>
              </a:rPr>
              <a:t>Camada de</a:t>
            </a:r>
          </a:p>
          <a:p>
            <a:pPr>
              <a:lnSpc>
                <a:spcPts val="2690"/>
              </a:lnSpc>
            </a:pPr>
            <a:r>
              <a:rPr lang="en-US" sz="2445">
                <a:solidFill>
                  <a:srgbClr val="FFFFFF"/>
                </a:solidFill>
                <a:latin typeface="Source Sans Pro"/>
              </a:rPr>
              <a:t>Repositório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8242" y="6343185"/>
            <a:ext cx="1820594" cy="158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42"/>
              </a:lnSpc>
            </a:pPr>
            <a:r>
              <a:rPr lang="en-US" sz="13344">
                <a:solidFill>
                  <a:srgbClr val="8C52FF"/>
                </a:solidFill>
                <a:latin typeface="Source Sans Pro Bold"/>
              </a:rPr>
              <a:t>2.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377870" y="6050308"/>
            <a:ext cx="3881430" cy="2668411"/>
            <a:chOff x="0" y="0"/>
            <a:chExt cx="1253957" cy="8620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3957" cy="862073"/>
            </a:xfrm>
            <a:custGeom>
              <a:avLst/>
              <a:gdLst/>
              <a:ahLst/>
              <a:cxnLst/>
              <a:rect r="r" b="b" t="t" l="l"/>
              <a:pathLst>
                <a:path h="862073" w="1253957">
                  <a:moveTo>
                    <a:pt x="49865" y="0"/>
                  </a:moveTo>
                  <a:lnTo>
                    <a:pt x="1204092" y="0"/>
                  </a:lnTo>
                  <a:cubicBezTo>
                    <a:pt x="1217317" y="0"/>
                    <a:pt x="1230001" y="5254"/>
                    <a:pt x="1239352" y="14605"/>
                  </a:cubicBezTo>
                  <a:cubicBezTo>
                    <a:pt x="1248704" y="23957"/>
                    <a:pt x="1253957" y="36640"/>
                    <a:pt x="1253957" y="49865"/>
                  </a:cubicBezTo>
                  <a:lnTo>
                    <a:pt x="1253957" y="812207"/>
                  </a:lnTo>
                  <a:cubicBezTo>
                    <a:pt x="1253957" y="839747"/>
                    <a:pt x="1231632" y="862073"/>
                    <a:pt x="1204092" y="862073"/>
                  </a:cubicBezTo>
                  <a:lnTo>
                    <a:pt x="49865" y="862073"/>
                  </a:lnTo>
                  <a:cubicBezTo>
                    <a:pt x="36640" y="862073"/>
                    <a:pt x="23957" y="856819"/>
                    <a:pt x="14605" y="847467"/>
                  </a:cubicBezTo>
                  <a:cubicBezTo>
                    <a:pt x="5254" y="838116"/>
                    <a:pt x="0" y="825432"/>
                    <a:pt x="0" y="812207"/>
                  </a:cubicBezTo>
                  <a:lnTo>
                    <a:pt x="0" y="49865"/>
                  </a:lnTo>
                  <a:cubicBezTo>
                    <a:pt x="0" y="36640"/>
                    <a:pt x="5254" y="23957"/>
                    <a:pt x="14605" y="14605"/>
                  </a:cubicBezTo>
                  <a:cubicBezTo>
                    <a:pt x="23957" y="5254"/>
                    <a:pt x="36640" y="0"/>
                    <a:pt x="498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76200"/>
              <a:ext cx="1253957" cy="785873"/>
            </a:xfrm>
            <a:prstGeom prst="rect">
              <a:avLst/>
            </a:prstGeom>
          </p:spPr>
          <p:txBody>
            <a:bodyPr anchor="ctr" rtlCol="false" tIns="37895" lIns="37895" bIns="37895" rIns="37895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870973" y="7679259"/>
            <a:ext cx="2746880" cy="68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0"/>
              </a:lnSpc>
            </a:pPr>
            <a:r>
              <a:rPr lang="en-US" sz="2445">
                <a:solidFill>
                  <a:srgbClr val="FFFFFF"/>
                </a:solidFill>
                <a:latin typeface="Source Sans Pro"/>
              </a:rPr>
              <a:t>Camada de Interface</a:t>
            </a:r>
          </a:p>
          <a:p>
            <a:pPr>
              <a:lnSpc>
                <a:spcPts val="2690"/>
              </a:lnSpc>
            </a:pPr>
            <a:r>
              <a:rPr lang="en-US" sz="2445">
                <a:solidFill>
                  <a:srgbClr val="FFFFFF"/>
                </a:solidFill>
                <a:latin typeface="Source Sans Pro"/>
              </a:rPr>
              <a:t>do Usuário</a:t>
            </a:r>
          </a:p>
        </p:txBody>
      </p:sp>
      <p:sp>
        <p:nvSpPr>
          <p:cNvPr name="TextBox 24" id="24"/>
          <p:cNvSpPr txBox="true"/>
          <p:nvPr/>
        </p:nvSpPr>
        <p:spPr>
          <a:xfrm rot="60000">
            <a:off x="13823505" y="6343151"/>
            <a:ext cx="1820594" cy="158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42"/>
              </a:lnSpc>
            </a:pPr>
            <a:r>
              <a:rPr lang="en-US" sz="13344">
                <a:solidFill>
                  <a:srgbClr val="8C52FF"/>
                </a:solidFill>
                <a:latin typeface="Source Sans Pro Bold"/>
              </a:rPr>
              <a:t>4.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381432" y="3117210"/>
            <a:ext cx="5525136" cy="5525136"/>
            <a:chOff x="0" y="0"/>
            <a:chExt cx="7366848" cy="736684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366848" cy="7366848"/>
            </a:xfrm>
            <a:custGeom>
              <a:avLst/>
              <a:gdLst/>
              <a:ahLst/>
              <a:cxnLst/>
              <a:rect r="r" b="b" t="t" l="l"/>
              <a:pathLst>
                <a:path h="7366848" w="7366848">
                  <a:moveTo>
                    <a:pt x="0" y="0"/>
                  </a:moveTo>
                  <a:lnTo>
                    <a:pt x="7366848" y="0"/>
                  </a:lnTo>
                  <a:lnTo>
                    <a:pt x="7366848" y="7366848"/>
                  </a:lnTo>
                  <a:lnTo>
                    <a:pt x="0" y="7366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53168" y="753168"/>
              <a:ext cx="5860512" cy="5860512"/>
            </a:xfrm>
            <a:custGeom>
              <a:avLst/>
              <a:gdLst/>
              <a:ahLst/>
              <a:cxnLst/>
              <a:rect r="r" b="b" t="t" l="l"/>
              <a:pathLst>
                <a:path h="5860512" w="5860512">
                  <a:moveTo>
                    <a:pt x="0" y="0"/>
                  </a:moveTo>
                  <a:lnTo>
                    <a:pt x="5860512" y="0"/>
                  </a:lnTo>
                  <a:lnTo>
                    <a:pt x="5860512" y="5860512"/>
                  </a:lnTo>
                  <a:lnTo>
                    <a:pt x="0" y="5860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55950" y="1555950"/>
              <a:ext cx="4254949" cy="4254949"/>
            </a:xfrm>
            <a:custGeom>
              <a:avLst/>
              <a:gdLst/>
              <a:ahLst/>
              <a:cxnLst/>
              <a:rect r="r" b="b" t="t" l="l"/>
              <a:pathLst>
                <a:path h="4254949" w="4254949">
                  <a:moveTo>
                    <a:pt x="0" y="0"/>
                  </a:moveTo>
                  <a:lnTo>
                    <a:pt x="4254948" y="0"/>
                  </a:lnTo>
                  <a:lnTo>
                    <a:pt x="4254948" y="4254948"/>
                  </a:lnTo>
                  <a:lnTo>
                    <a:pt x="0" y="4254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366525" y="2366525"/>
              <a:ext cx="2633798" cy="2633798"/>
            </a:xfrm>
            <a:custGeom>
              <a:avLst/>
              <a:gdLst/>
              <a:ahLst/>
              <a:cxnLst/>
              <a:rect r="r" b="b" t="t" l="l"/>
              <a:pathLst>
                <a:path h="2633798" w="2633798">
                  <a:moveTo>
                    <a:pt x="0" y="0"/>
                  </a:moveTo>
                  <a:lnTo>
                    <a:pt x="2633798" y="0"/>
                  </a:lnTo>
                  <a:lnTo>
                    <a:pt x="2633798" y="2633798"/>
                  </a:lnTo>
                  <a:lnTo>
                    <a:pt x="0" y="263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3187132" y="3227366"/>
              <a:ext cx="992584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 Bold"/>
                </a:rPr>
                <a:t>Domain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 Bold"/>
                </a:rPr>
                <a:t>Entities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405778" y="1804058"/>
              <a:ext cx="2555292" cy="759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 Bold"/>
                </a:rPr>
                <a:t>Repository Interface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2589258" y="946232"/>
              <a:ext cx="2188333" cy="541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 Bold"/>
                </a:rPr>
                <a:t>Service Interface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750862" y="181387"/>
              <a:ext cx="1865125" cy="450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 Bold"/>
                </a:rPr>
                <a:t>Infrastructure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262128" y="3502449"/>
              <a:ext cx="276225" cy="333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 Bold"/>
                </a:rPr>
                <a:t>UI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6763379" y="3502449"/>
              <a:ext cx="546894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 Bold"/>
                </a:rPr>
                <a:t>WCF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5400000">
              <a:off x="3497256" y="2313876"/>
              <a:ext cx="372335" cy="156381"/>
            </a:xfrm>
            <a:custGeom>
              <a:avLst/>
              <a:gdLst/>
              <a:ahLst/>
              <a:cxnLst/>
              <a:rect r="r" b="b" t="t" l="l"/>
              <a:pathLst>
                <a:path h="156381" w="372335">
                  <a:moveTo>
                    <a:pt x="0" y="0"/>
                  </a:moveTo>
                  <a:lnTo>
                    <a:pt x="372336" y="0"/>
                  </a:lnTo>
                  <a:lnTo>
                    <a:pt x="372336" y="156381"/>
                  </a:lnTo>
                  <a:lnTo>
                    <a:pt x="0" y="156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2801762" y="6759373"/>
              <a:ext cx="1763324" cy="333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Open Sans Bold"/>
                </a:rPr>
                <a:t>Unit Tests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5400000">
              <a:off x="3497256" y="1495130"/>
              <a:ext cx="372335" cy="156381"/>
            </a:xfrm>
            <a:custGeom>
              <a:avLst/>
              <a:gdLst/>
              <a:ahLst/>
              <a:cxnLst/>
              <a:rect r="r" b="b" t="t" l="l"/>
              <a:pathLst>
                <a:path h="156381" w="372335">
                  <a:moveTo>
                    <a:pt x="0" y="0"/>
                  </a:moveTo>
                  <a:lnTo>
                    <a:pt x="372336" y="0"/>
                  </a:lnTo>
                  <a:lnTo>
                    <a:pt x="372336" y="156381"/>
                  </a:lnTo>
                  <a:lnTo>
                    <a:pt x="0" y="156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5400000">
              <a:off x="3497256" y="678295"/>
              <a:ext cx="372335" cy="156381"/>
            </a:xfrm>
            <a:custGeom>
              <a:avLst/>
              <a:gdLst/>
              <a:ahLst/>
              <a:cxnLst/>
              <a:rect r="r" b="b" t="t" l="l"/>
              <a:pathLst>
                <a:path h="156381" w="372335">
                  <a:moveTo>
                    <a:pt x="0" y="0"/>
                  </a:moveTo>
                  <a:lnTo>
                    <a:pt x="372336" y="0"/>
                  </a:lnTo>
                  <a:lnTo>
                    <a:pt x="372336" y="156381"/>
                  </a:lnTo>
                  <a:lnTo>
                    <a:pt x="0" y="156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573181" y="3605234"/>
              <a:ext cx="372335" cy="156381"/>
            </a:xfrm>
            <a:custGeom>
              <a:avLst/>
              <a:gdLst/>
              <a:ahLst/>
              <a:cxnLst/>
              <a:rect r="r" b="b" t="t" l="l"/>
              <a:pathLst>
                <a:path h="156381" w="372335">
                  <a:moveTo>
                    <a:pt x="0" y="0"/>
                  </a:moveTo>
                  <a:lnTo>
                    <a:pt x="372336" y="0"/>
                  </a:lnTo>
                  <a:lnTo>
                    <a:pt x="372336" y="156380"/>
                  </a:lnTo>
                  <a:lnTo>
                    <a:pt x="0" y="15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-5400000">
              <a:off x="3497256" y="6523590"/>
              <a:ext cx="372335" cy="156381"/>
            </a:xfrm>
            <a:custGeom>
              <a:avLst/>
              <a:gdLst/>
              <a:ahLst/>
              <a:cxnLst/>
              <a:rect r="r" b="b" t="t" l="l"/>
              <a:pathLst>
                <a:path h="156381" w="372335">
                  <a:moveTo>
                    <a:pt x="0" y="0"/>
                  </a:moveTo>
                  <a:lnTo>
                    <a:pt x="372336" y="0"/>
                  </a:lnTo>
                  <a:lnTo>
                    <a:pt x="372336" y="156381"/>
                  </a:lnTo>
                  <a:lnTo>
                    <a:pt x="0" y="156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-10800000">
              <a:off x="6340158" y="3605234"/>
              <a:ext cx="372335" cy="156381"/>
            </a:xfrm>
            <a:custGeom>
              <a:avLst/>
              <a:gdLst/>
              <a:ahLst/>
              <a:cxnLst/>
              <a:rect r="r" b="b" t="t" l="l"/>
              <a:pathLst>
                <a:path h="156381" w="372335">
                  <a:moveTo>
                    <a:pt x="0" y="0"/>
                  </a:moveTo>
                  <a:lnTo>
                    <a:pt x="372335" y="0"/>
                  </a:lnTo>
                  <a:lnTo>
                    <a:pt x="372335" y="156380"/>
                  </a:lnTo>
                  <a:lnTo>
                    <a:pt x="0" y="15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4950">
            <a:off x="-6779397" y="-5992004"/>
            <a:ext cx="15222909" cy="12444729"/>
          </a:xfrm>
          <a:custGeom>
            <a:avLst/>
            <a:gdLst/>
            <a:ahLst/>
            <a:cxnLst/>
            <a:rect r="r" b="b" t="t" l="l"/>
            <a:pathLst>
              <a:path h="12444729" w="15222909">
                <a:moveTo>
                  <a:pt x="0" y="0"/>
                </a:moveTo>
                <a:lnTo>
                  <a:pt x="15222910" y="0"/>
                </a:lnTo>
                <a:lnTo>
                  <a:pt x="15222910" y="12444728"/>
                </a:lnTo>
                <a:lnTo>
                  <a:pt x="0" y="12444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3448">
            <a:off x="12867262" y="7685287"/>
            <a:ext cx="6482349" cy="7055618"/>
          </a:xfrm>
          <a:custGeom>
            <a:avLst/>
            <a:gdLst/>
            <a:ahLst/>
            <a:cxnLst/>
            <a:rect r="r" b="b" t="t" l="l"/>
            <a:pathLst>
              <a:path h="7055618" w="6482349">
                <a:moveTo>
                  <a:pt x="0" y="0"/>
                </a:moveTo>
                <a:lnTo>
                  <a:pt x="6482348" y="0"/>
                </a:lnTo>
                <a:lnTo>
                  <a:pt x="6482348" y="7055618"/>
                </a:lnTo>
                <a:lnTo>
                  <a:pt x="0" y="7055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98240" y="1343025"/>
            <a:ext cx="13491521" cy="112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5"/>
              </a:lnSpc>
            </a:pPr>
            <a:r>
              <a:rPr lang="en-US" sz="9500">
                <a:solidFill>
                  <a:srgbClr val="FFFFFF"/>
                </a:solidFill>
                <a:latin typeface="Source Sans Pro Bold"/>
              </a:rPr>
              <a:t>Princípios da Arquitetura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398240" y="3758714"/>
            <a:ext cx="13928872" cy="3273182"/>
            <a:chOff x="0" y="0"/>
            <a:chExt cx="18571829" cy="436424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387411" cy="2010671"/>
              <a:chOff x="0" y="0"/>
              <a:chExt cx="1854304" cy="39717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854303" cy="397170"/>
              </a:xfrm>
              <a:custGeom>
                <a:avLst/>
                <a:gdLst/>
                <a:ahLst/>
                <a:cxnLst/>
                <a:rect r="r" b="b" t="t" l="l"/>
                <a:pathLst>
                  <a:path h="397170" w="1854303">
                    <a:moveTo>
                      <a:pt x="27490" y="0"/>
                    </a:moveTo>
                    <a:lnTo>
                      <a:pt x="1826813" y="0"/>
                    </a:lnTo>
                    <a:cubicBezTo>
                      <a:pt x="1841996" y="0"/>
                      <a:pt x="1854303" y="12308"/>
                      <a:pt x="1854303" y="27490"/>
                    </a:cubicBezTo>
                    <a:lnTo>
                      <a:pt x="1854303" y="369679"/>
                    </a:lnTo>
                    <a:cubicBezTo>
                      <a:pt x="1854303" y="384862"/>
                      <a:pt x="1841996" y="397170"/>
                      <a:pt x="1826813" y="397170"/>
                    </a:cubicBezTo>
                    <a:lnTo>
                      <a:pt x="27490" y="397170"/>
                    </a:lnTo>
                    <a:cubicBezTo>
                      <a:pt x="20200" y="397170"/>
                      <a:pt x="13207" y="394273"/>
                      <a:pt x="8052" y="389118"/>
                    </a:cubicBezTo>
                    <a:cubicBezTo>
                      <a:pt x="2896" y="383962"/>
                      <a:pt x="0" y="376970"/>
                      <a:pt x="0" y="369679"/>
                    </a:cubicBezTo>
                    <a:lnTo>
                      <a:pt x="0" y="27490"/>
                    </a:lnTo>
                    <a:cubicBezTo>
                      <a:pt x="0" y="20200"/>
                      <a:pt x="2896" y="13207"/>
                      <a:pt x="8052" y="8052"/>
                    </a:cubicBezTo>
                    <a:cubicBezTo>
                      <a:pt x="13207" y="2896"/>
                      <a:pt x="20200" y="0"/>
                      <a:pt x="2749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8C52FF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76200"/>
                <a:ext cx="1854304" cy="320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2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1238014" y="2353571"/>
              <a:ext cx="7333815" cy="2010671"/>
              <a:chOff x="0" y="0"/>
              <a:chExt cx="1448655" cy="39717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48655" cy="397170"/>
              </a:xfrm>
              <a:custGeom>
                <a:avLst/>
                <a:gdLst/>
                <a:ahLst/>
                <a:cxnLst/>
                <a:rect r="r" b="b" t="t" l="l"/>
                <a:pathLst>
                  <a:path h="397170" w="1448655">
                    <a:moveTo>
                      <a:pt x="35188" y="0"/>
                    </a:moveTo>
                    <a:lnTo>
                      <a:pt x="1413467" y="0"/>
                    </a:lnTo>
                    <a:cubicBezTo>
                      <a:pt x="1422799" y="0"/>
                      <a:pt x="1431749" y="3707"/>
                      <a:pt x="1438349" y="10306"/>
                    </a:cubicBezTo>
                    <a:cubicBezTo>
                      <a:pt x="1444948" y="16905"/>
                      <a:pt x="1448655" y="25856"/>
                      <a:pt x="1448655" y="35188"/>
                    </a:cubicBezTo>
                    <a:lnTo>
                      <a:pt x="1448655" y="361981"/>
                    </a:lnTo>
                    <a:cubicBezTo>
                      <a:pt x="1448655" y="381415"/>
                      <a:pt x="1432901" y="397170"/>
                      <a:pt x="1413467" y="397170"/>
                    </a:cubicBezTo>
                    <a:lnTo>
                      <a:pt x="35188" y="397170"/>
                    </a:lnTo>
                    <a:cubicBezTo>
                      <a:pt x="15754" y="397170"/>
                      <a:pt x="0" y="381415"/>
                      <a:pt x="0" y="361981"/>
                    </a:cubicBezTo>
                    <a:lnTo>
                      <a:pt x="0" y="35188"/>
                    </a:lnTo>
                    <a:cubicBezTo>
                      <a:pt x="0" y="15754"/>
                      <a:pt x="15754" y="0"/>
                      <a:pt x="3518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8C52FF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76200"/>
                <a:ext cx="1448655" cy="320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24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2353571"/>
              <a:ext cx="9387411" cy="2010671"/>
              <a:chOff x="0" y="0"/>
              <a:chExt cx="1854304" cy="3971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54303" cy="397170"/>
              </a:xfrm>
              <a:custGeom>
                <a:avLst/>
                <a:gdLst/>
                <a:ahLst/>
                <a:cxnLst/>
                <a:rect r="r" b="b" t="t" l="l"/>
                <a:pathLst>
                  <a:path h="397170" w="1854303">
                    <a:moveTo>
                      <a:pt x="27490" y="0"/>
                    </a:moveTo>
                    <a:lnTo>
                      <a:pt x="1826813" y="0"/>
                    </a:lnTo>
                    <a:cubicBezTo>
                      <a:pt x="1841996" y="0"/>
                      <a:pt x="1854303" y="12308"/>
                      <a:pt x="1854303" y="27490"/>
                    </a:cubicBezTo>
                    <a:lnTo>
                      <a:pt x="1854303" y="369679"/>
                    </a:lnTo>
                    <a:cubicBezTo>
                      <a:pt x="1854303" y="384862"/>
                      <a:pt x="1841996" y="397170"/>
                      <a:pt x="1826813" y="397170"/>
                    </a:cubicBezTo>
                    <a:lnTo>
                      <a:pt x="27490" y="397170"/>
                    </a:lnTo>
                    <a:cubicBezTo>
                      <a:pt x="20200" y="397170"/>
                      <a:pt x="13207" y="394273"/>
                      <a:pt x="8052" y="389118"/>
                    </a:cubicBezTo>
                    <a:cubicBezTo>
                      <a:pt x="2896" y="383962"/>
                      <a:pt x="0" y="376970"/>
                      <a:pt x="0" y="369679"/>
                    </a:cubicBezTo>
                    <a:lnTo>
                      <a:pt x="0" y="27490"/>
                    </a:lnTo>
                    <a:cubicBezTo>
                      <a:pt x="0" y="20200"/>
                      <a:pt x="2896" y="13207"/>
                      <a:pt x="8052" y="8052"/>
                    </a:cubicBezTo>
                    <a:cubicBezTo>
                      <a:pt x="13207" y="2896"/>
                      <a:pt x="20200" y="0"/>
                      <a:pt x="2749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8C52FF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76200"/>
                <a:ext cx="1854304" cy="320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2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238014" y="0"/>
              <a:ext cx="7333815" cy="2010671"/>
              <a:chOff x="0" y="0"/>
              <a:chExt cx="1448655" cy="39717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448655" cy="397170"/>
              </a:xfrm>
              <a:custGeom>
                <a:avLst/>
                <a:gdLst/>
                <a:ahLst/>
                <a:cxnLst/>
                <a:rect r="r" b="b" t="t" l="l"/>
                <a:pathLst>
                  <a:path h="397170" w="1448655">
                    <a:moveTo>
                      <a:pt x="35188" y="0"/>
                    </a:moveTo>
                    <a:lnTo>
                      <a:pt x="1413467" y="0"/>
                    </a:lnTo>
                    <a:cubicBezTo>
                      <a:pt x="1422799" y="0"/>
                      <a:pt x="1431749" y="3707"/>
                      <a:pt x="1438349" y="10306"/>
                    </a:cubicBezTo>
                    <a:cubicBezTo>
                      <a:pt x="1444948" y="16905"/>
                      <a:pt x="1448655" y="25856"/>
                      <a:pt x="1448655" y="35188"/>
                    </a:cubicBezTo>
                    <a:lnTo>
                      <a:pt x="1448655" y="361981"/>
                    </a:lnTo>
                    <a:cubicBezTo>
                      <a:pt x="1448655" y="381415"/>
                      <a:pt x="1432901" y="397170"/>
                      <a:pt x="1413467" y="397170"/>
                    </a:cubicBezTo>
                    <a:lnTo>
                      <a:pt x="35188" y="397170"/>
                    </a:lnTo>
                    <a:cubicBezTo>
                      <a:pt x="15754" y="397170"/>
                      <a:pt x="0" y="381415"/>
                      <a:pt x="0" y="361981"/>
                    </a:cubicBezTo>
                    <a:lnTo>
                      <a:pt x="0" y="35188"/>
                    </a:lnTo>
                    <a:cubicBezTo>
                      <a:pt x="0" y="15754"/>
                      <a:pt x="15754" y="0"/>
                      <a:pt x="3518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8C52FF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76200"/>
                <a:ext cx="1448655" cy="320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24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40166" y="2915010"/>
              <a:ext cx="919561" cy="887794"/>
            </a:xfrm>
            <a:custGeom>
              <a:avLst/>
              <a:gdLst/>
              <a:ahLst/>
              <a:cxnLst/>
              <a:rect r="r" b="b" t="t" l="l"/>
              <a:pathLst>
                <a:path h="887794" w="919561">
                  <a:moveTo>
                    <a:pt x="0" y="0"/>
                  </a:moveTo>
                  <a:lnTo>
                    <a:pt x="919561" y="0"/>
                  </a:lnTo>
                  <a:lnTo>
                    <a:pt x="919561" y="887794"/>
                  </a:lnTo>
                  <a:lnTo>
                    <a:pt x="0" y="88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40166" y="566087"/>
              <a:ext cx="919561" cy="919561"/>
            </a:xfrm>
            <a:custGeom>
              <a:avLst/>
              <a:gdLst/>
              <a:ahLst/>
              <a:cxnLst/>
              <a:rect r="r" b="b" t="t" l="l"/>
              <a:pathLst>
                <a:path h="919561" w="919561">
                  <a:moveTo>
                    <a:pt x="0" y="0"/>
                  </a:moveTo>
                  <a:lnTo>
                    <a:pt x="919561" y="0"/>
                  </a:lnTo>
                  <a:lnTo>
                    <a:pt x="919561" y="919561"/>
                  </a:lnTo>
                  <a:lnTo>
                    <a:pt x="0" y="919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641425" y="560722"/>
              <a:ext cx="889227" cy="889227"/>
            </a:xfrm>
            <a:custGeom>
              <a:avLst/>
              <a:gdLst/>
              <a:ahLst/>
              <a:cxnLst/>
              <a:rect r="r" b="b" t="t" l="l"/>
              <a:pathLst>
                <a:path h="889227" w="889227">
                  <a:moveTo>
                    <a:pt x="0" y="0"/>
                  </a:moveTo>
                  <a:lnTo>
                    <a:pt x="889227" y="0"/>
                  </a:lnTo>
                  <a:lnTo>
                    <a:pt x="889227" y="889227"/>
                  </a:lnTo>
                  <a:lnTo>
                    <a:pt x="0" y="88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881441" y="548136"/>
              <a:ext cx="7087670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2745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>
                      <a:alpha val="80000"/>
                    </a:srgbClr>
                  </a:solidFill>
                  <a:latin typeface="Source Sans Pro"/>
                </a:rPr>
                <a:t>As camadas internas definem interfaces, </a:t>
              </a:r>
              <a:r>
                <a:rPr lang="en-US" sz="2288">
                  <a:solidFill>
                    <a:srgbClr val="FFFFFF">
                      <a:alpha val="80000"/>
                    </a:srgbClr>
                  </a:solidFill>
                  <a:latin typeface="Source Sans Pro"/>
                </a:rPr>
                <a:t>as camadas externas implementam interfaces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3119455" y="2922371"/>
              <a:ext cx="5448661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745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>
                      <a:alpha val="80000"/>
                    </a:srgbClr>
                  </a:solidFill>
                  <a:latin typeface="Source Sans Pro"/>
                </a:rPr>
                <a:t>A aplicação é construída em um modelo de objeto independente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881441" y="2621289"/>
              <a:ext cx="7087670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2745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>
                      <a:alpha val="80000"/>
                    </a:srgbClr>
                  </a:solidFill>
                  <a:latin typeface="Source Sans Pro"/>
                </a:rPr>
                <a:t>Todo o código principal do aplicativo pode ser compilado e executado separadamente da infraestrutura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936448" y="548136"/>
              <a:ext cx="5339026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2745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>
                      <a:alpha val="80000"/>
                    </a:srgbClr>
                  </a:solidFill>
                  <a:latin typeface="Source Sans Pro"/>
                </a:rPr>
                <a:t>A direção do acoplamento é em direção ao centro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11611091" y="2847308"/>
              <a:ext cx="919561" cy="919561"/>
            </a:xfrm>
            <a:custGeom>
              <a:avLst/>
              <a:gdLst/>
              <a:ahLst/>
              <a:cxnLst/>
              <a:rect r="r" b="b" t="t" l="l"/>
              <a:pathLst>
                <a:path h="919561" w="919561">
                  <a:moveTo>
                    <a:pt x="0" y="0"/>
                  </a:moveTo>
                  <a:lnTo>
                    <a:pt x="919561" y="0"/>
                  </a:lnTo>
                  <a:lnTo>
                    <a:pt x="919561" y="919561"/>
                  </a:lnTo>
                  <a:lnTo>
                    <a:pt x="0" y="919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7259300" y="9391650"/>
            <a:ext cx="557841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9"/>
              </a:lnSpc>
            </a:pPr>
            <a:r>
              <a:rPr lang="en-US" sz="3999">
                <a:solidFill>
                  <a:srgbClr val="FFFFFF"/>
                </a:solidFill>
                <a:latin typeface="Source Sans Pro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07742">
            <a:off x="6239005" y="-6231402"/>
            <a:ext cx="16719047" cy="13667821"/>
          </a:xfrm>
          <a:custGeom>
            <a:avLst/>
            <a:gdLst/>
            <a:ahLst/>
            <a:cxnLst/>
            <a:rect r="r" b="b" t="t" l="l"/>
            <a:pathLst>
              <a:path h="13667821" w="16719047">
                <a:moveTo>
                  <a:pt x="0" y="0"/>
                </a:moveTo>
                <a:lnTo>
                  <a:pt x="16719047" y="0"/>
                </a:lnTo>
                <a:lnTo>
                  <a:pt x="16719047" y="13667821"/>
                </a:lnTo>
                <a:lnTo>
                  <a:pt x="0" y="13667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40435" y="3983740"/>
            <a:ext cx="5203289" cy="3577165"/>
            <a:chOff x="0" y="0"/>
            <a:chExt cx="1253957" cy="8620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3957" cy="862073"/>
            </a:xfrm>
            <a:custGeom>
              <a:avLst/>
              <a:gdLst/>
              <a:ahLst/>
              <a:cxnLst/>
              <a:rect r="r" b="b" t="t" l="l"/>
              <a:pathLst>
                <a:path h="862073" w="1253957">
                  <a:moveTo>
                    <a:pt x="37197" y="0"/>
                  </a:moveTo>
                  <a:lnTo>
                    <a:pt x="1216760" y="0"/>
                  </a:lnTo>
                  <a:cubicBezTo>
                    <a:pt x="1226625" y="0"/>
                    <a:pt x="1236087" y="3919"/>
                    <a:pt x="1243062" y="10895"/>
                  </a:cubicBezTo>
                  <a:cubicBezTo>
                    <a:pt x="1250038" y="17871"/>
                    <a:pt x="1253957" y="27332"/>
                    <a:pt x="1253957" y="37197"/>
                  </a:cubicBezTo>
                  <a:lnTo>
                    <a:pt x="1253957" y="824875"/>
                  </a:lnTo>
                  <a:cubicBezTo>
                    <a:pt x="1253957" y="845419"/>
                    <a:pt x="1237304" y="862073"/>
                    <a:pt x="1216760" y="862073"/>
                  </a:cubicBezTo>
                  <a:lnTo>
                    <a:pt x="37197" y="862073"/>
                  </a:lnTo>
                  <a:cubicBezTo>
                    <a:pt x="27332" y="862073"/>
                    <a:pt x="17871" y="858154"/>
                    <a:pt x="10895" y="851178"/>
                  </a:cubicBezTo>
                  <a:cubicBezTo>
                    <a:pt x="3919" y="844202"/>
                    <a:pt x="0" y="834741"/>
                    <a:pt x="0" y="824875"/>
                  </a:cubicBezTo>
                  <a:lnTo>
                    <a:pt x="0" y="37197"/>
                  </a:lnTo>
                  <a:cubicBezTo>
                    <a:pt x="0" y="27332"/>
                    <a:pt x="3919" y="17871"/>
                    <a:pt x="10895" y="10895"/>
                  </a:cubicBezTo>
                  <a:cubicBezTo>
                    <a:pt x="17871" y="3919"/>
                    <a:pt x="27332" y="0"/>
                    <a:pt x="371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1253957" cy="785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56011" y="3983740"/>
            <a:ext cx="5203289" cy="3577165"/>
            <a:chOff x="0" y="0"/>
            <a:chExt cx="1253957" cy="8620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3957" cy="862073"/>
            </a:xfrm>
            <a:custGeom>
              <a:avLst/>
              <a:gdLst/>
              <a:ahLst/>
              <a:cxnLst/>
              <a:rect r="r" b="b" t="t" l="l"/>
              <a:pathLst>
                <a:path h="862073" w="1253957">
                  <a:moveTo>
                    <a:pt x="37197" y="0"/>
                  </a:moveTo>
                  <a:lnTo>
                    <a:pt x="1216760" y="0"/>
                  </a:lnTo>
                  <a:cubicBezTo>
                    <a:pt x="1226625" y="0"/>
                    <a:pt x="1236087" y="3919"/>
                    <a:pt x="1243062" y="10895"/>
                  </a:cubicBezTo>
                  <a:cubicBezTo>
                    <a:pt x="1250038" y="17871"/>
                    <a:pt x="1253957" y="27332"/>
                    <a:pt x="1253957" y="37197"/>
                  </a:cubicBezTo>
                  <a:lnTo>
                    <a:pt x="1253957" y="824875"/>
                  </a:lnTo>
                  <a:cubicBezTo>
                    <a:pt x="1253957" y="845419"/>
                    <a:pt x="1237304" y="862073"/>
                    <a:pt x="1216760" y="862073"/>
                  </a:cubicBezTo>
                  <a:lnTo>
                    <a:pt x="37197" y="862073"/>
                  </a:lnTo>
                  <a:cubicBezTo>
                    <a:pt x="27332" y="862073"/>
                    <a:pt x="17871" y="858154"/>
                    <a:pt x="10895" y="851178"/>
                  </a:cubicBezTo>
                  <a:cubicBezTo>
                    <a:pt x="3919" y="844202"/>
                    <a:pt x="0" y="834741"/>
                    <a:pt x="0" y="824875"/>
                  </a:cubicBezTo>
                  <a:lnTo>
                    <a:pt x="0" y="37197"/>
                  </a:lnTo>
                  <a:cubicBezTo>
                    <a:pt x="0" y="27332"/>
                    <a:pt x="3919" y="17871"/>
                    <a:pt x="10895" y="10895"/>
                  </a:cubicBezTo>
                  <a:cubicBezTo>
                    <a:pt x="17871" y="3919"/>
                    <a:pt x="27332" y="0"/>
                    <a:pt x="371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76200"/>
              <a:ext cx="1253957" cy="785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11037" y="1285875"/>
            <a:ext cx="14865927" cy="9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8000">
                <a:solidFill>
                  <a:srgbClr val="FFFFFF"/>
                </a:solidFill>
                <a:latin typeface="Source Sans Pro Bold"/>
              </a:rPr>
              <a:t>Definições da Arquitetura Cebola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12676" y="6157714"/>
            <a:ext cx="4258807" cy="929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6"/>
              </a:lnSpc>
            </a:pPr>
            <a:r>
              <a:rPr lang="en-US" sz="3278">
                <a:solidFill>
                  <a:srgbClr val="FFFFFF"/>
                </a:solidFill>
                <a:latin typeface="Source Sans Pro"/>
              </a:rPr>
              <a:t>Injeção de Dependência</a:t>
            </a:r>
          </a:p>
          <a:p>
            <a:pPr>
              <a:lnSpc>
                <a:spcPts val="3606"/>
              </a:lnSpc>
            </a:pPr>
            <a:r>
              <a:rPr lang="en-US" sz="3278">
                <a:solidFill>
                  <a:srgbClr val="FFFFFF"/>
                </a:solidFill>
                <a:latin typeface="Source Sans Pro"/>
              </a:rPr>
              <a:t>(DI)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5000" y="6157714"/>
            <a:ext cx="4125311" cy="47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6"/>
              </a:lnSpc>
            </a:pPr>
            <a:r>
              <a:rPr lang="en-US" sz="3278">
                <a:solidFill>
                  <a:srgbClr val="FFFFFF"/>
                </a:solidFill>
                <a:latin typeface="Source Sans Pro"/>
              </a:rPr>
              <a:t>Separação de Camadas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3776223"/>
            <a:ext cx="5203289" cy="3784682"/>
            <a:chOff x="0" y="0"/>
            <a:chExt cx="6937718" cy="504624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276689"/>
              <a:ext cx="6937718" cy="4769553"/>
              <a:chOff x="0" y="0"/>
              <a:chExt cx="1253957" cy="86207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53957" cy="862073"/>
              </a:xfrm>
              <a:custGeom>
                <a:avLst/>
                <a:gdLst/>
                <a:ahLst/>
                <a:cxnLst/>
                <a:rect r="r" b="b" t="t" l="l"/>
                <a:pathLst>
                  <a:path h="862073" w="1253957">
                    <a:moveTo>
                      <a:pt x="37197" y="0"/>
                    </a:moveTo>
                    <a:lnTo>
                      <a:pt x="1216760" y="0"/>
                    </a:lnTo>
                    <a:cubicBezTo>
                      <a:pt x="1226625" y="0"/>
                      <a:pt x="1236087" y="3919"/>
                      <a:pt x="1243062" y="10895"/>
                    </a:cubicBezTo>
                    <a:cubicBezTo>
                      <a:pt x="1250038" y="17871"/>
                      <a:pt x="1253957" y="27332"/>
                      <a:pt x="1253957" y="37197"/>
                    </a:cubicBezTo>
                    <a:lnTo>
                      <a:pt x="1253957" y="824875"/>
                    </a:lnTo>
                    <a:cubicBezTo>
                      <a:pt x="1253957" y="845419"/>
                      <a:pt x="1237304" y="862073"/>
                      <a:pt x="1216760" y="862073"/>
                    </a:cubicBezTo>
                    <a:lnTo>
                      <a:pt x="37197" y="862073"/>
                    </a:lnTo>
                    <a:cubicBezTo>
                      <a:pt x="27332" y="862073"/>
                      <a:pt x="17871" y="858154"/>
                      <a:pt x="10895" y="851178"/>
                    </a:cubicBezTo>
                    <a:cubicBezTo>
                      <a:pt x="3919" y="844202"/>
                      <a:pt x="0" y="834741"/>
                      <a:pt x="0" y="824875"/>
                    </a:cubicBezTo>
                    <a:lnTo>
                      <a:pt x="0" y="37197"/>
                    </a:lnTo>
                    <a:cubicBezTo>
                      <a:pt x="0" y="27332"/>
                      <a:pt x="3919" y="17871"/>
                      <a:pt x="10895" y="10895"/>
                    </a:cubicBezTo>
                    <a:cubicBezTo>
                      <a:pt x="17871" y="3919"/>
                      <a:pt x="27332" y="0"/>
                      <a:pt x="3719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8C52FF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76200"/>
                <a:ext cx="1253957" cy="7858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24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881379" y="3165796"/>
              <a:ext cx="4909808" cy="1248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6"/>
                </a:lnSpc>
              </a:pPr>
              <a:r>
                <a:rPr lang="en-US" sz="3278">
                  <a:solidFill>
                    <a:srgbClr val="FFFFFF"/>
                  </a:solidFill>
                  <a:latin typeface="Source Sans Pro"/>
                </a:rPr>
                <a:t>Inversão de Controle</a:t>
              </a:r>
            </a:p>
            <a:p>
              <a:pPr>
                <a:lnSpc>
                  <a:spcPts val="3606"/>
                </a:lnSpc>
              </a:pPr>
              <a:r>
                <a:rPr lang="en-US" sz="3278">
                  <a:solidFill>
                    <a:srgbClr val="FFFFFF"/>
                  </a:solidFill>
                  <a:latin typeface="Source Sans Pro"/>
                </a:rPr>
                <a:t>(IoC)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03517" y="590550"/>
              <a:ext cx="3254153" cy="3044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205"/>
                </a:lnSpc>
              </a:pPr>
              <a:r>
                <a:rPr lang="en-US" sz="17888">
                  <a:solidFill>
                    <a:srgbClr val="8C52FF"/>
                  </a:solidFill>
                  <a:latin typeface="Source Sans Pro Bold"/>
                </a:rPr>
                <a:t>1.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143073" y="4366773"/>
            <a:ext cx="2440615" cy="213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05"/>
              </a:lnSpc>
            </a:pPr>
            <a:r>
              <a:rPr lang="en-US" sz="17888">
                <a:solidFill>
                  <a:srgbClr val="8C52FF"/>
                </a:solidFill>
                <a:latin typeface="Source Sans Pro Bold"/>
              </a:rPr>
              <a:t>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58649" y="4366773"/>
            <a:ext cx="2440615" cy="213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05"/>
              </a:lnSpc>
            </a:pPr>
            <a:r>
              <a:rPr lang="en-US" sz="17888">
                <a:solidFill>
                  <a:srgbClr val="8C52FF"/>
                </a:solidFill>
                <a:latin typeface="Source Sans Pro Bold"/>
              </a:rPr>
              <a:t>3.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2976329" y="8853365"/>
            <a:ext cx="4282971" cy="404935"/>
          </a:xfrm>
          <a:custGeom>
            <a:avLst/>
            <a:gdLst/>
            <a:ahLst/>
            <a:cxnLst/>
            <a:rect r="r" b="b" t="t" l="l"/>
            <a:pathLst>
              <a:path h="404935" w="4282971">
                <a:moveTo>
                  <a:pt x="4282971" y="0"/>
                </a:moveTo>
                <a:lnTo>
                  <a:pt x="0" y="0"/>
                </a:lnTo>
                <a:lnTo>
                  <a:pt x="0" y="404935"/>
                </a:lnTo>
                <a:lnTo>
                  <a:pt x="4282971" y="404935"/>
                </a:lnTo>
                <a:lnTo>
                  <a:pt x="42829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259300" y="9391650"/>
            <a:ext cx="557841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9"/>
              </a:lnSpc>
            </a:pPr>
            <a:r>
              <a:rPr lang="en-US" sz="3999">
                <a:solidFill>
                  <a:srgbClr val="FFFFFF"/>
                </a:solidFill>
                <a:latin typeface="Source Sans Pro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4950">
            <a:off x="7979872" y="4064636"/>
            <a:ext cx="15222909" cy="12444729"/>
          </a:xfrm>
          <a:custGeom>
            <a:avLst/>
            <a:gdLst/>
            <a:ahLst/>
            <a:cxnLst/>
            <a:rect r="r" b="b" t="t" l="l"/>
            <a:pathLst>
              <a:path h="12444729" w="15222909">
                <a:moveTo>
                  <a:pt x="0" y="0"/>
                </a:moveTo>
                <a:lnTo>
                  <a:pt x="15222910" y="0"/>
                </a:lnTo>
                <a:lnTo>
                  <a:pt x="15222910" y="12444728"/>
                </a:lnTo>
                <a:lnTo>
                  <a:pt x="0" y="12444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2799" y="1343025"/>
            <a:ext cx="5622403" cy="112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5"/>
              </a:lnSpc>
            </a:pPr>
            <a:r>
              <a:rPr lang="en-US" sz="9500">
                <a:solidFill>
                  <a:srgbClr val="FFFFFF"/>
                </a:solidFill>
                <a:latin typeface="Source Sans Pro Bold"/>
              </a:rPr>
              <a:t>Vantagens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763008" y="3711655"/>
            <a:ext cx="4761119" cy="1508003"/>
            <a:chOff x="0" y="0"/>
            <a:chExt cx="1253957" cy="397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3957" cy="397170"/>
            </a:xfrm>
            <a:custGeom>
              <a:avLst/>
              <a:gdLst/>
              <a:ahLst/>
              <a:cxnLst/>
              <a:rect r="r" b="b" t="t" l="l"/>
              <a:pathLst>
                <a:path h="397170" w="1253957">
                  <a:moveTo>
                    <a:pt x="40652" y="0"/>
                  </a:moveTo>
                  <a:lnTo>
                    <a:pt x="1213305" y="0"/>
                  </a:lnTo>
                  <a:cubicBezTo>
                    <a:pt x="1224087" y="0"/>
                    <a:pt x="1234427" y="4283"/>
                    <a:pt x="1242051" y="11907"/>
                  </a:cubicBezTo>
                  <a:cubicBezTo>
                    <a:pt x="1249674" y="19530"/>
                    <a:pt x="1253957" y="29870"/>
                    <a:pt x="1253957" y="40652"/>
                  </a:cubicBezTo>
                  <a:lnTo>
                    <a:pt x="1253957" y="356518"/>
                  </a:lnTo>
                  <a:cubicBezTo>
                    <a:pt x="1253957" y="367299"/>
                    <a:pt x="1249674" y="377639"/>
                    <a:pt x="1242051" y="385263"/>
                  </a:cubicBezTo>
                  <a:cubicBezTo>
                    <a:pt x="1234427" y="392887"/>
                    <a:pt x="1224087" y="397170"/>
                    <a:pt x="1213305" y="397170"/>
                  </a:cubicBezTo>
                  <a:lnTo>
                    <a:pt x="40652" y="397170"/>
                  </a:lnTo>
                  <a:cubicBezTo>
                    <a:pt x="29870" y="397170"/>
                    <a:pt x="19530" y="392887"/>
                    <a:pt x="11907" y="385263"/>
                  </a:cubicBezTo>
                  <a:cubicBezTo>
                    <a:pt x="4283" y="377639"/>
                    <a:pt x="0" y="367299"/>
                    <a:pt x="0" y="356518"/>
                  </a:cubicBezTo>
                  <a:lnTo>
                    <a:pt x="0" y="40652"/>
                  </a:lnTo>
                  <a:cubicBezTo>
                    <a:pt x="0" y="29870"/>
                    <a:pt x="4283" y="19530"/>
                    <a:pt x="11907" y="11907"/>
                  </a:cubicBezTo>
                  <a:cubicBezTo>
                    <a:pt x="19530" y="4283"/>
                    <a:pt x="29870" y="0"/>
                    <a:pt x="406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76200"/>
              <a:ext cx="1253957" cy="32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5579" y="3711655"/>
            <a:ext cx="4761119" cy="1508003"/>
            <a:chOff x="0" y="0"/>
            <a:chExt cx="1253957" cy="397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3957" cy="397170"/>
            </a:xfrm>
            <a:custGeom>
              <a:avLst/>
              <a:gdLst/>
              <a:ahLst/>
              <a:cxnLst/>
              <a:rect r="r" b="b" t="t" l="l"/>
              <a:pathLst>
                <a:path h="397170" w="1253957">
                  <a:moveTo>
                    <a:pt x="40652" y="0"/>
                  </a:moveTo>
                  <a:lnTo>
                    <a:pt x="1213305" y="0"/>
                  </a:lnTo>
                  <a:cubicBezTo>
                    <a:pt x="1224087" y="0"/>
                    <a:pt x="1234427" y="4283"/>
                    <a:pt x="1242051" y="11907"/>
                  </a:cubicBezTo>
                  <a:cubicBezTo>
                    <a:pt x="1249674" y="19530"/>
                    <a:pt x="1253957" y="29870"/>
                    <a:pt x="1253957" y="40652"/>
                  </a:cubicBezTo>
                  <a:lnTo>
                    <a:pt x="1253957" y="356518"/>
                  </a:lnTo>
                  <a:cubicBezTo>
                    <a:pt x="1253957" y="367299"/>
                    <a:pt x="1249674" y="377639"/>
                    <a:pt x="1242051" y="385263"/>
                  </a:cubicBezTo>
                  <a:cubicBezTo>
                    <a:pt x="1234427" y="392887"/>
                    <a:pt x="1224087" y="397170"/>
                    <a:pt x="1213305" y="397170"/>
                  </a:cubicBezTo>
                  <a:lnTo>
                    <a:pt x="40652" y="397170"/>
                  </a:lnTo>
                  <a:cubicBezTo>
                    <a:pt x="29870" y="397170"/>
                    <a:pt x="19530" y="392887"/>
                    <a:pt x="11907" y="385263"/>
                  </a:cubicBezTo>
                  <a:cubicBezTo>
                    <a:pt x="4283" y="377639"/>
                    <a:pt x="0" y="367299"/>
                    <a:pt x="0" y="356518"/>
                  </a:cubicBezTo>
                  <a:lnTo>
                    <a:pt x="0" y="40652"/>
                  </a:lnTo>
                  <a:cubicBezTo>
                    <a:pt x="0" y="29870"/>
                    <a:pt x="4283" y="19530"/>
                    <a:pt x="11907" y="11907"/>
                  </a:cubicBezTo>
                  <a:cubicBezTo>
                    <a:pt x="19530" y="4283"/>
                    <a:pt x="29870" y="0"/>
                    <a:pt x="406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76200"/>
              <a:ext cx="1253957" cy="32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81302" y="3711655"/>
            <a:ext cx="4761119" cy="1508003"/>
            <a:chOff x="0" y="0"/>
            <a:chExt cx="1253957" cy="397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3957" cy="397170"/>
            </a:xfrm>
            <a:custGeom>
              <a:avLst/>
              <a:gdLst/>
              <a:ahLst/>
              <a:cxnLst/>
              <a:rect r="r" b="b" t="t" l="l"/>
              <a:pathLst>
                <a:path h="397170" w="1253957">
                  <a:moveTo>
                    <a:pt x="40652" y="0"/>
                  </a:moveTo>
                  <a:lnTo>
                    <a:pt x="1213305" y="0"/>
                  </a:lnTo>
                  <a:cubicBezTo>
                    <a:pt x="1224087" y="0"/>
                    <a:pt x="1234427" y="4283"/>
                    <a:pt x="1242051" y="11907"/>
                  </a:cubicBezTo>
                  <a:cubicBezTo>
                    <a:pt x="1249674" y="19530"/>
                    <a:pt x="1253957" y="29870"/>
                    <a:pt x="1253957" y="40652"/>
                  </a:cubicBezTo>
                  <a:lnTo>
                    <a:pt x="1253957" y="356518"/>
                  </a:lnTo>
                  <a:cubicBezTo>
                    <a:pt x="1253957" y="367299"/>
                    <a:pt x="1249674" y="377639"/>
                    <a:pt x="1242051" y="385263"/>
                  </a:cubicBezTo>
                  <a:cubicBezTo>
                    <a:pt x="1234427" y="392887"/>
                    <a:pt x="1224087" y="397170"/>
                    <a:pt x="1213305" y="397170"/>
                  </a:cubicBezTo>
                  <a:lnTo>
                    <a:pt x="40652" y="397170"/>
                  </a:lnTo>
                  <a:cubicBezTo>
                    <a:pt x="29870" y="397170"/>
                    <a:pt x="19530" y="392887"/>
                    <a:pt x="11907" y="385263"/>
                  </a:cubicBezTo>
                  <a:cubicBezTo>
                    <a:pt x="4283" y="377639"/>
                    <a:pt x="0" y="367299"/>
                    <a:pt x="0" y="356518"/>
                  </a:cubicBezTo>
                  <a:lnTo>
                    <a:pt x="0" y="40652"/>
                  </a:lnTo>
                  <a:cubicBezTo>
                    <a:pt x="0" y="29870"/>
                    <a:pt x="4283" y="19530"/>
                    <a:pt x="11907" y="11907"/>
                  </a:cubicBezTo>
                  <a:cubicBezTo>
                    <a:pt x="19530" y="4283"/>
                    <a:pt x="29870" y="0"/>
                    <a:pt x="406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76200"/>
              <a:ext cx="1253957" cy="32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781302" y="5476833"/>
            <a:ext cx="4761119" cy="1508003"/>
            <a:chOff x="0" y="0"/>
            <a:chExt cx="1253957" cy="3971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3957" cy="397170"/>
            </a:xfrm>
            <a:custGeom>
              <a:avLst/>
              <a:gdLst/>
              <a:ahLst/>
              <a:cxnLst/>
              <a:rect r="r" b="b" t="t" l="l"/>
              <a:pathLst>
                <a:path h="397170" w="1253957">
                  <a:moveTo>
                    <a:pt x="40652" y="0"/>
                  </a:moveTo>
                  <a:lnTo>
                    <a:pt x="1213305" y="0"/>
                  </a:lnTo>
                  <a:cubicBezTo>
                    <a:pt x="1224087" y="0"/>
                    <a:pt x="1234427" y="4283"/>
                    <a:pt x="1242051" y="11907"/>
                  </a:cubicBezTo>
                  <a:cubicBezTo>
                    <a:pt x="1249674" y="19530"/>
                    <a:pt x="1253957" y="29870"/>
                    <a:pt x="1253957" y="40652"/>
                  </a:cubicBezTo>
                  <a:lnTo>
                    <a:pt x="1253957" y="356518"/>
                  </a:lnTo>
                  <a:cubicBezTo>
                    <a:pt x="1253957" y="367299"/>
                    <a:pt x="1249674" y="377639"/>
                    <a:pt x="1242051" y="385263"/>
                  </a:cubicBezTo>
                  <a:cubicBezTo>
                    <a:pt x="1234427" y="392887"/>
                    <a:pt x="1224087" y="397170"/>
                    <a:pt x="1213305" y="397170"/>
                  </a:cubicBezTo>
                  <a:lnTo>
                    <a:pt x="40652" y="397170"/>
                  </a:lnTo>
                  <a:cubicBezTo>
                    <a:pt x="29870" y="397170"/>
                    <a:pt x="19530" y="392887"/>
                    <a:pt x="11907" y="385263"/>
                  </a:cubicBezTo>
                  <a:cubicBezTo>
                    <a:pt x="4283" y="377639"/>
                    <a:pt x="0" y="367299"/>
                    <a:pt x="0" y="356518"/>
                  </a:cubicBezTo>
                  <a:lnTo>
                    <a:pt x="0" y="40652"/>
                  </a:lnTo>
                  <a:cubicBezTo>
                    <a:pt x="0" y="29870"/>
                    <a:pt x="4283" y="19530"/>
                    <a:pt x="11907" y="11907"/>
                  </a:cubicBezTo>
                  <a:cubicBezTo>
                    <a:pt x="19530" y="4283"/>
                    <a:pt x="29870" y="0"/>
                    <a:pt x="406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76200"/>
              <a:ext cx="1253957" cy="32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45579" y="5476833"/>
            <a:ext cx="4761119" cy="1508003"/>
            <a:chOff x="0" y="0"/>
            <a:chExt cx="1253957" cy="3971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3957" cy="397170"/>
            </a:xfrm>
            <a:custGeom>
              <a:avLst/>
              <a:gdLst/>
              <a:ahLst/>
              <a:cxnLst/>
              <a:rect r="r" b="b" t="t" l="l"/>
              <a:pathLst>
                <a:path h="397170" w="1253957">
                  <a:moveTo>
                    <a:pt x="40652" y="0"/>
                  </a:moveTo>
                  <a:lnTo>
                    <a:pt x="1213305" y="0"/>
                  </a:lnTo>
                  <a:cubicBezTo>
                    <a:pt x="1224087" y="0"/>
                    <a:pt x="1234427" y="4283"/>
                    <a:pt x="1242051" y="11907"/>
                  </a:cubicBezTo>
                  <a:cubicBezTo>
                    <a:pt x="1249674" y="19530"/>
                    <a:pt x="1253957" y="29870"/>
                    <a:pt x="1253957" y="40652"/>
                  </a:cubicBezTo>
                  <a:lnTo>
                    <a:pt x="1253957" y="356518"/>
                  </a:lnTo>
                  <a:cubicBezTo>
                    <a:pt x="1253957" y="367299"/>
                    <a:pt x="1249674" y="377639"/>
                    <a:pt x="1242051" y="385263"/>
                  </a:cubicBezTo>
                  <a:cubicBezTo>
                    <a:pt x="1234427" y="392887"/>
                    <a:pt x="1224087" y="397170"/>
                    <a:pt x="1213305" y="397170"/>
                  </a:cubicBezTo>
                  <a:lnTo>
                    <a:pt x="40652" y="397170"/>
                  </a:lnTo>
                  <a:cubicBezTo>
                    <a:pt x="29870" y="397170"/>
                    <a:pt x="19530" y="392887"/>
                    <a:pt x="11907" y="385263"/>
                  </a:cubicBezTo>
                  <a:cubicBezTo>
                    <a:pt x="4283" y="377639"/>
                    <a:pt x="0" y="367299"/>
                    <a:pt x="0" y="356518"/>
                  </a:cubicBezTo>
                  <a:lnTo>
                    <a:pt x="0" y="40652"/>
                  </a:lnTo>
                  <a:cubicBezTo>
                    <a:pt x="0" y="29870"/>
                    <a:pt x="4283" y="19530"/>
                    <a:pt x="11907" y="11907"/>
                  </a:cubicBezTo>
                  <a:cubicBezTo>
                    <a:pt x="19530" y="4283"/>
                    <a:pt x="29870" y="0"/>
                    <a:pt x="406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76200"/>
              <a:ext cx="1253957" cy="32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763008" y="5476833"/>
            <a:ext cx="4761119" cy="1508003"/>
            <a:chOff x="0" y="0"/>
            <a:chExt cx="1253957" cy="3971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53957" cy="397170"/>
            </a:xfrm>
            <a:custGeom>
              <a:avLst/>
              <a:gdLst/>
              <a:ahLst/>
              <a:cxnLst/>
              <a:rect r="r" b="b" t="t" l="l"/>
              <a:pathLst>
                <a:path h="397170" w="1253957">
                  <a:moveTo>
                    <a:pt x="40652" y="0"/>
                  </a:moveTo>
                  <a:lnTo>
                    <a:pt x="1213305" y="0"/>
                  </a:lnTo>
                  <a:cubicBezTo>
                    <a:pt x="1224087" y="0"/>
                    <a:pt x="1234427" y="4283"/>
                    <a:pt x="1242051" y="11907"/>
                  </a:cubicBezTo>
                  <a:cubicBezTo>
                    <a:pt x="1249674" y="19530"/>
                    <a:pt x="1253957" y="29870"/>
                    <a:pt x="1253957" y="40652"/>
                  </a:cubicBezTo>
                  <a:lnTo>
                    <a:pt x="1253957" y="356518"/>
                  </a:lnTo>
                  <a:cubicBezTo>
                    <a:pt x="1253957" y="367299"/>
                    <a:pt x="1249674" y="377639"/>
                    <a:pt x="1242051" y="385263"/>
                  </a:cubicBezTo>
                  <a:cubicBezTo>
                    <a:pt x="1234427" y="392887"/>
                    <a:pt x="1224087" y="397170"/>
                    <a:pt x="1213305" y="397170"/>
                  </a:cubicBezTo>
                  <a:lnTo>
                    <a:pt x="40652" y="397170"/>
                  </a:lnTo>
                  <a:cubicBezTo>
                    <a:pt x="29870" y="397170"/>
                    <a:pt x="19530" y="392887"/>
                    <a:pt x="11907" y="385263"/>
                  </a:cubicBezTo>
                  <a:cubicBezTo>
                    <a:pt x="4283" y="377639"/>
                    <a:pt x="0" y="367299"/>
                    <a:pt x="0" y="356518"/>
                  </a:cubicBezTo>
                  <a:lnTo>
                    <a:pt x="0" y="40652"/>
                  </a:lnTo>
                  <a:cubicBezTo>
                    <a:pt x="0" y="29870"/>
                    <a:pt x="4283" y="19530"/>
                    <a:pt x="11907" y="11907"/>
                  </a:cubicBezTo>
                  <a:cubicBezTo>
                    <a:pt x="19530" y="4283"/>
                    <a:pt x="29870" y="0"/>
                    <a:pt x="406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76200"/>
              <a:ext cx="1253957" cy="32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254754" y="4138255"/>
            <a:ext cx="374276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2288">
                <a:solidFill>
                  <a:srgbClr val="FFFFFF">
                    <a:alpha val="80000"/>
                  </a:srgbClr>
                </a:solidFill>
                <a:latin typeface="Source Sans Pro"/>
              </a:rPr>
              <a:t>É construída sobre um modelo de domínio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32234" y="4138255"/>
            <a:ext cx="194452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2288">
                <a:solidFill>
                  <a:srgbClr val="FFFFFF">
                    <a:alpha val="80000"/>
                  </a:srgbClr>
                </a:solidFill>
                <a:latin typeface="Source Sans Pro"/>
              </a:rPr>
              <a:t>Independência entre camadas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17669" y="6074883"/>
            <a:ext cx="257365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2288">
                <a:solidFill>
                  <a:srgbClr val="FFFFFF">
                    <a:alpha val="80000"/>
                  </a:srgbClr>
                </a:solidFill>
                <a:latin typeface="Source Sans Pro"/>
              </a:rPr>
              <a:t>Melhor testabilidade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86906" y="4294206"/>
            <a:ext cx="271418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2288">
                <a:solidFill>
                  <a:srgbClr val="FFFFFF">
                    <a:alpha val="80000"/>
                  </a:srgbClr>
                </a:solidFill>
                <a:latin typeface="Source Sans Pro"/>
              </a:rPr>
              <a:t>Dependência externa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27640" y="5887935"/>
            <a:ext cx="263185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2288">
                <a:solidFill>
                  <a:srgbClr val="FFFFFF">
                    <a:alpha val="80000"/>
                  </a:srgbClr>
                </a:solidFill>
                <a:latin typeface="Source Sans Pro"/>
              </a:rPr>
              <a:t>Arquit</a:t>
            </a:r>
            <a:r>
              <a:rPr lang="en-US" sz="2288" strike="noStrike" u="none">
                <a:solidFill>
                  <a:srgbClr val="FFFFFF">
                    <a:alpha val="80000"/>
                  </a:srgbClr>
                </a:solidFill>
                <a:latin typeface="Source Sans Pro"/>
              </a:rPr>
              <a:t>etura flexível, sustentável e portátil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54754" y="5731983"/>
            <a:ext cx="374276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2288">
                <a:solidFill>
                  <a:srgbClr val="FFFFFF">
                    <a:alpha val="80000"/>
                  </a:srgbClr>
                </a:solidFill>
                <a:latin typeface="Source Sans Pro"/>
              </a:rPr>
              <a:t>Não há necessidade de criar projetos comuns e compartilhados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391650"/>
            <a:ext cx="557841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9"/>
              </a:lnSpc>
            </a:pPr>
            <a:r>
              <a:rPr lang="en-US" sz="3999">
                <a:solidFill>
                  <a:srgbClr val="FFFFFF"/>
                </a:solidFill>
                <a:latin typeface="Source Sans Pro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79023" y="1343025"/>
            <a:ext cx="7529954" cy="112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5"/>
              </a:lnSpc>
            </a:pPr>
            <a:r>
              <a:rPr lang="en-US" sz="9500">
                <a:solidFill>
                  <a:srgbClr val="FFFFFF"/>
                </a:solidFill>
                <a:latin typeface="Source Sans Pro Bold"/>
              </a:rPr>
              <a:t>Desvantagens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91203" y="4636239"/>
            <a:ext cx="5775641" cy="1781544"/>
            <a:chOff x="0" y="0"/>
            <a:chExt cx="7700855" cy="237539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700855" cy="2375392"/>
              <a:chOff x="0" y="0"/>
              <a:chExt cx="1521156" cy="46921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21156" cy="469213"/>
              </a:xfrm>
              <a:custGeom>
                <a:avLst/>
                <a:gdLst/>
                <a:ahLst/>
                <a:cxnLst/>
                <a:rect r="r" b="b" t="t" l="l"/>
                <a:pathLst>
                  <a:path h="469213" w="1521156">
                    <a:moveTo>
                      <a:pt x="33511" y="0"/>
                    </a:moveTo>
                    <a:lnTo>
                      <a:pt x="1487645" y="0"/>
                    </a:lnTo>
                    <a:cubicBezTo>
                      <a:pt x="1506153" y="0"/>
                      <a:pt x="1521156" y="15003"/>
                      <a:pt x="1521156" y="33511"/>
                    </a:cubicBezTo>
                    <a:lnTo>
                      <a:pt x="1521156" y="435702"/>
                    </a:lnTo>
                    <a:cubicBezTo>
                      <a:pt x="1521156" y="454210"/>
                      <a:pt x="1506153" y="469213"/>
                      <a:pt x="1487645" y="469213"/>
                    </a:cubicBezTo>
                    <a:lnTo>
                      <a:pt x="33511" y="469213"/>
                    </a:lnTo>
                    <a:cubicBezTo>
                      <a:pt x="24623" y="469213"/>
                      <a:pt x="16100" y="465683"/>
                      <a:pt x="9815" y="459398"/>
                    </a:cubicBezTo>
                    <a:cubicBezTo>
                      <a:pt x="3531" y="453114"/>
                      <a:pt x="0" y="444590"/>
                      <a:pt x="0" y="435702"/>
                    </a:cubicBezTo>
                    <a:lnTo>
                      <a:pt x="0" y="33511"/>
                    </a:lnTo>
                    <a:cubicBezTo>
                      <a:pt x="0" y="15003"/>
                      <a:pt x="15003" y="0"/>
                      <a:pt x="3351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8C52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76200"/>
                <a:ext cx="1521156" cy="393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24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678900" y="730496"/>
              <a:ext cx="6343055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2745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>
                      <a:alpha val="80000"/>
                    </a:srgbClr>
                  </a:solidFill>
                  <a:latin typeface="Source Sans Pro"/>
                </a:rPr>
                <a:t>Não é fácil de entender para iniciantes, e tem uma curva de aprendizado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63440" y="7197192"/>
            <a:ext cx="4761119" cy="1508003"/>
            <a:chOff x="0" y="0"/>
            <a:chExt cx="6348159" cy="201067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348159" cy="2010671"/>
              <a:chOff x="0" y="0"/>
              <a:chExt cx="1253957" cy="39717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53957" cy="397170"/>
              </a:xfrm>
              <a:custGeom>
                <a:avLst/>
                <a:gdLst/>
                <a:ahLst/>
                <a:cxnLst/>
                <a:rect r="r" b="b" t="t" l="l"/>
                <a:pathLst>
                  <a:path h="397170" w="1253957">
                    <a:moveTo>
                      <a:pt x="40652" y="0"/>
                    </a:moveTo>
                    <a:lnTo>
                      <a:pt x="1213305" y="0"/>
                    </a:lnTo>
                    <a:cubicBezTo>
                      <a:pt x="1224087" y="0"/>
                      <a:pt x="1234427" y="4283"/>
                      <a:pt x="1242051" y="11907"/>
                    </a:cubicBezTo>
                    <a:cubicBezTo>
                      <a:pt x="1249674" y="19530"/>
                      <a:pt x="1253957" y="29870"/>
                      <a:pt x="1253957" y="40652"/>
                    </a:cubicBezTo>
                    <a:lnTo>
                      <a:pt x="1253957" y="356518"/>
                    </a:lnTo>
                    <a:cubicBezTo>
                      <a:pt x="1253957" y="367299"/>
                      <a:pt x="1249674" y="377639"/>
                      <a:pt x="1242051" y="385263"/>
                    </a:cubicBezTo>
                    <a:cubicBezTo>
                      <a:pt x="1234427" y="392887"/>
                      <a:pt x="1224087" y="397170"/>
                      <a:pt x="1213305" y="397170"/>
                    </a:cubicBezTo>
                    <a:lnTo>
                      <a:pt x="40652" y="397170"/>
                    </a:lnTo>
                    <a:cubicBezTo>
                      <a:pt x="29870" y="397170"/>
                      <a:pt x="19530" y="392887"/>
                      <a:pt x="11907" y="385263"/>
                    </a:cubicBezTo>
                    <a:cubicBezTo>
                      <a:pt x="4283" y="377639"/>
                      <a:pt x="0" y="367299"/>
                      <a:pt x="0" y="356518"/>
                    </a:cubicBezTo>
                    <a:lnTo>
                      <a:pt x="0" y="40652"/>
                    </a:lnTo>
                    <a:cubicBezTo>
                      <a:pt x="0" y="29870"/>
                      <a:pt x="4283" y="19530"/>
                      <a:pt x="11907" y="11907"/>
                    </a:cubicBezTo>
                    <a:cubicBezTo>
                      <a:pt x="19530" y="4283"/>
                      <a:pt x="29870" y="0"/>
                      <a:pt x="4065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8C52FF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76200"/>
                <a:ext cx="1253957" cy="320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24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617970" y="776736"/>
              <a:ext cx="5112218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745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>
                      <a:alpha val="80000"/>
                    </a:srgbClr>
                  </a:solidFill>
                  <a:latin typeface="Source Sans Pro"/>
                </a:rPr>
                <a:t>Utiliza Interfaces em profusão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714950">
            <a:off x="-9018004" y="-6222364"/>
            <a:ext cx="17670202" cy="12444729"/>
          </a:xfrm>
          <a:custGeom>
            <a:avLst/>
            <a:gdLst/>
            <a:ahLst/>
            <a:cxnLst/>
            <a:rect r="r" b="b" t="t" l="l"/>
            <a:pathLst>
              <a:path h="12444729" w="17670202">
                <a:moveTo>
                  <a:pt x="0" y="0"/>
                </a:moveTo>
                <a:lnTo>
                  <a:pt x="17670202" y="0"/>
                </a:lnTo>
                <a:lnTo>
                  <a:pt x="17670202" y="12444728"/>
                </a:lnTo>
                <a:lnTo>
                  <a:pt x="0" y="12444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-8038" r="0" b="-8038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021156" y="4636239"/>
            <a:ext cx="5775641" cy="1781544"/>
            <a:chOff x="0" y="0"/>
            <a:chExt cx="7700855" cy="237539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700855" cy="2375392"/>
              <a:chOff x="0" y="0"/>
              <a:chExt cx="1521156" cy="46921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21156" cy="469213"/>
              </a:xfrm>
              <a:custGeom>
                <a:avLst/>
                <a:gdLst/>
                <a:ahLst/>
                <a:cxnLst/>
                <a:rect r="r" b="b" t="t" l="l"/>
                <a:pathLst>
                  <a:path h="469213" w="1521156">
                    <a:moveTo>
                      <a:pt x="33511" y="0"/>
                    </a:moveTo>
                    <a:lnTo>
                      <a:pt x="1487645" y="0"/>
                    </a:lnTo>
                    <a:cubicBezTo>
                      <a:pt x="1506153" y="0"/>
                      <a:pt x="1521156" y="15003"/>
                      <a:pt x="1521156" y="33511"/>
                    </a:cubicBezTo>
                    <a:lnTo>
                      <a:pt x="1521156" y="435702"/>
                    </a:lnTo>
                    <a:cubicBezTo>
                      <a:pt x="1521156" y="454210"/>
                      <a:pt x="1506153" y="469213"/>
                      <a:pt x="1487645" y="469213"/>
                    </a:cubicBezTo>
                    <a:lnTo>
                      <a:pt x="33511" y="469213"/>
                    </a:lnTo>
                    <a:cubicBezTo>
                      <a:pt x="24623" y="469213"/>
                      <a:pt x="16100" y="465683"/>
                      <a:pt x="9815" y="459398"/>
                    </a:cubicBezTo>
                    <a:cubicBezTo>
                      <a:pt x="3531" y="453114"/>
                      <a:pt x="0" y="444590"/>
                      <a:pt x="0" y="435702"/>
                    </a:cubicBezTo>
                    <a:lnTo>
                      <a:pt x="0" y="33511"/>
                    </a:lnTo>
                    <a:cubicBezTo>
                      <a:pt x="0" y="15003"/>
                      <a:pt x="15003" y="0"/>
                      <a:pt x="3351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5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8C52FF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76200"/>
                <a:ext cx="1521156" cy="393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24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39450" y="501896"/>
              <a:ext cx="7021955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2745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>
                      <a:alpha val="80000"/>
                    </a:srgbClr>
                  </a:solidFill>
                  <a:latin typeface="Source Sans Pro"/>
                </a:rPr>
                <a:t>Os arquitetos geralmente confundem a divisão de responsabilidades entre as camadas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259300" y="9391650"/>
            <a:ext cx="557841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9"/>
              </a:lnSpc>
            </a:pPr>
            <a:r>
              <a:rPr lang="en-US" sz="3999">
                <a:solidFill>
                  <a:srgbClr val="FFFFFF"/>
                </a:solidFill>
                <a:latin typeface="Source Sans Pro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DAGCgfmPjGw</dc:identifier>
  <dcterms:modified xsi:type="dcterms:W3CDTF">2011-08-01T06:04:30Z</dcterms:modified>
  <cp:revision>1</cp:revision>
  <dc:title>Onion Architecture</dc:title>
</cp:coreProperties>
</file>